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96" r:id="rId5"/>
    <p:sldId id="283" r:id="rId6"/>
    <p:sldId id="260" r:id="rId7"/>
    <p:sldId id="288" r:id="rId8"/>
    <p:sldId id="289" r:id="rId9"/>
    <p:sldId id="262" r:id="rId10"/>
    <p:sldId id="263" r:id="rId11"/>
    <p:sldId id="271" r:id="rId12"/>
    <p:sldId id="281" r:id="rId13"/>
    <p:sldId id="264" r:id="rId14"/>
    <p:sldId id="266" r:id="rId15"/>
    <p:sldId id="265" r:id="rId16"/>
    <p:sldId id="267" r:id="rId17"/>
    <p:sldId id="268" r:id="rId18"/>
    <p:sldId id="291" r:id="rId19"/>
    <p:sldId id="292" r:id="rId20"/>
    <p:sldId id="295" r:id="rId21"/>
    <p:sldId id="293" r:id="rId22"/>
    <p:sldId id="272" r:id="rId23"/>
    <p:sldId id="273" r:id="rId24"/>
    <p:sldId id="274" r:id="rId25"/>
    <p:sldId id="276" r:id="rId26"/>
    <p:sldId id="275" r:id="rId27"/>
    <p:sldId id="278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formator" id="{08117936-6F18-4D61-9A84-4A1C6FD839B8}">
          <p14:sldIdLst>
            <p14:sldId id="296"/>
          </p14:sldIdLst>
        </p14:section>
        <p14:section name="Wstęp" id="{F7D469F3-6A32-4F70-BCE7-035F6540FD43}">
          <p14:sldIdLst>
            <p14:sldId id="283"/>
            <p14:sldId id="260"/>
            <p14:sldId id="288"/>
            <p14:sldId id="289"/>
          </p14:sldIdLst>
        </p14:section>
        <p14:section name="Zgłoszenie" id="{F28A7062-49EA-4FAB-AB6A-6764D769CEF3}">
          <p14:sldIdLst>
            <p14:sldId id="262"/>
            <p14:sldId id="263"/>
            <p14:sldId id="271"/>
            <p14:sldId id="281"/>
            <p14:sldId id="264"/>
            <p14:sldId id="266"/>
            <p14:sldId id="265"/>
            <p14:sldId id="267"/>
          </p14:sldIdLst>
        </p14:section>
        <p14:section name="Weryfikacja" id="{BAE5EAAA-A0F8-4245-9635-82E597ECDE6F}">
          <p14:sldIdLst>
            <p14:sldId id="268"/>
            <p14:sldId id="291"/>
            <p14:sldId id="292"/>
            <p14:sldId id="295"/>
            <p14:sldId id="293"/>
            <p14:sldId id="272"/>
          </p14:sldIdLst>
        </p14:section>
        <p14:section name="Głosowanie" id="{169DADB3-0C8C-4A80-960D-2FFB3B18A77F}">
          <p14:sldIdLst>
            <p14:sldId id="273"/>
            <p14:sldId id="274"/>
            <p14:sldId id="276"/>
            <p14:sldId id="275"/>
          </p14:sldIdLst>
        </p14:section>
        <p14:section name="Zakończenie" id="{D35D2011-D8B4-4032-B53D-458E2654ED2A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E6CB68-F74F-9402-4E42-3AB2F6529155}" name="Burzycka Kornelia" initials="KB" userId="S::kornelia.burzycka@mazovia.pl::d909f482-013b-476e-939c-5ae76a62156a" providerId="AD"/>
  <p188:author id="{43D87C73-366A-F110-B49C-50E055E7359F}" name="Kędzierska Klaudia" initials="KK" userId="S::klaudia.kedzierska@mazovia.pl::d8e9287e-425c-401d-9871-ed8de6e3a896" providerId="AD"/>
  <p188:author id="{97C9A88B-0BDE-2031-4646-396EAFC630EB}" name="Gość" initials="Go" userId="S::urn:spo:anon#83bb6e9d1a29c4db7b7686e0e2b580fdfc19afa139f9eb2a803d48b32451e8a3::" providerId="AD"/>
  <p188:author id="{4CA1EFF1-9241-6C34-679D-DF4CC01E8D35}" name="Marczakiewicz Magdalena" initials="MM" userId="S::magdalena.marczakiewicz@mazovia.pl::58ee968b-52c4-4f5f-b330-27c5f9f13a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4FB"/>
    <a:srgbClr val="233588"/>
    <a:srgbClr val="D7E4F6"/>
    <a:srgbClr val="EDF3F9"/>
    <a:srgbClr val="F9FBFD"/>
    <a:srgbClr val="EAF1FA"/>
    <a:srgbClr val="DDE8F7"/>
    <a:srgbClr val="F6C8DF"/>
    <a:srgbClr val="BDEAEF"/>
    <a:srgbClr val="C91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364" autoAdjust="0"/>
  </p:normalViewPr>
  <p:slideViewPr>
    <p:cSldViewPr snapToGrid="0">
      <p:cViewPr varScale="1">
        <p:scale>
          <a:sx n="95" d="100"/>
          <a:sy n="95" d="100"/>
        </p:scale>
        <p:origin x="396" y="66"/>
      </p:cViewPr>
      <p:guideLst/>
    </p:cSldViewPr>
  </p:slideViewPr>
  <p:outlineViewPr>
    <p:cViewPr>
      <p:scale>
        <a:sx n="33" d="100"/>
        <a:sy n="33" d="100"/>
      </p:scale>
      <p:origin x="0" y="-179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9DD6E-6DB1-4708-BCAD-0BCE9CBFE92A}" type="datetimeFigureOut">
              <a:rPr lang="pl-PL" smtClean="0"/>
              <a:t>04.02.2025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B8E7C-C429-4366-A2FC-A0FEAF3AED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07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B8E7C-C429-4366-A2FC-A0FEAF3AED9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85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B8E7C-C429-4366-A2FC-A0FEAF3AED9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52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B8E7C-C429-4366-A2FC-A0FEAF3AED9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74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B8E7C-C429-4366-A2FC-A0FEAF3AED9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127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B8E7C-C429-4366-A2FC-A0FEAF3AED9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26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B8E7C-C429-4366-A2FC-A0FEAF3AED9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81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DB1D9-F6CC-61AD-77F9-E0F01EAE0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289ED4-CD16-7A80-1533-F1BC84797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C57E44-8D58-4182-F698-D9EDBAFF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5DC042-573D-45A9-9851-03DCAB19C150}" type="datetime1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2770E2-DE0E-67C0-644C-F7F5203C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A0A885-19AB-D37A-FB9C-7F17F32B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91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6B9908-BDC2-1187-1B7F-773E0044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FE9A913-191C-6FFD-4E19-E9EF6B3C9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C3A1E2-87A6-17A6-6F88-3C79B9F0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9049C-2583-4C32-A4FF-573A103C5723}" type="datetime1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0E62F4-AA5C-CB19-A1A7-9CDBD43D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8A7B73-20E8-DCE7-13BE-612AACE4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3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938CDC2-A228-9F9C-E6F6-13C78ECE5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AC5BA3B-BD5C-FF38-938F-B69DDC949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A17BC1-3966-54C5-7C8E-7E2FAB76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58123-FD5E-42D8-AF60-18E709AA7521}" type="datetime1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07B318-26AB-7DAC-6D55-36CE18D7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FDDF25-0CB8-6582-BAC2-D8265CA3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48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7B8277-7D6A-1BB2-48F2-8725D33D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7FF93E-46B5-BDCA-B396-0954FABFA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8D0B5B-1DE3-B2F4-B00B-916E04AA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14D6A4-4BC1-4248-ADC4-78651212DC98}" type="datetime1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5CE0D5-8553-11F1-4268-C3527A32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6D5D9A-9E22-CA85-DB88-3F1C7B7C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82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E3058A-A7F8-D566-74BA-4A2344D4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BE164A-2341-ED9B-B0C9-C4D425E3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DBEBDA-618B-4139-2A22-508293D9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1F7BBE-BCCD-430B-ADA3-2E52BFFF75B2}" type="datetime1">
              <a:rPr lang="pl-PL" smtClean="0"/>
              <a:t>04.02.2025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61099F-64FC-670E-A7FE-AA7822A3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B236A7-313E-F339-ADA0-5AB0B8CD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05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9CFC7-5ECE-80C0-68E4-01823698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4AF754-679E-5628-1F1D-D98DDDF9B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D3B008D-2CB7-2D5A-22A6-9638FED33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5F7B43-BCCA-3DC8-4C91-F484D54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23A0D2-DD8D-4F1B-BACB-755775CF9E89}" type="datetime1">
              <a:rPr lang="pl-PL" smtClean="0"/>
              <a:t>04.02.2025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B8C570F-0B61-B858-F314-CF8E8234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F4C85D-92DB-7EA6-930A-A7B33A3B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15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F4126-F2A5-566A-6F45-D2FE6E84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F2125D-C1A1-1C39-1343-CED8EE302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8B6B7D2-98C1-C359-6A82-A9DEE4F09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5DA0F2F-7DC6-07FA-22FF-58BB1F984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CE3B87A-3107-E582-4B81-29AFA3BEE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E58A65B-FABC-814B-2211-4BF15D81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9B13D-39EE-4B91-B4FF-0F0CF4E8FBF8}" type="datetime1">
              <a:rPr lang="pl-PL" smtClean="0"/>
              <a:t>04.02.2025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351860-9B94-A45A-D014-43A4853A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C9F4010-DB45-F5DC-705F-07AA633F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5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E83F6-1D79-0CA3-99F1-C4F30E97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BE4333-E541-5417-74A8-E59F7C3F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C9B05-1879-497E-B29D-C6F1C0287FF6}" type="datetime1">
              <a:rPr lang="pl-PL" smtClean="0"/>
              <a:t>04.02.2025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972C8D7-50F8-A53C-0C7B-F7D530E4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72C1D81-851D-6D29-CAE2-CB4610FF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3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2680B6E-D60F-D7C6-A071-158DA949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034062-9DFA-4D20-B137-3281D196B2F8}" type="datetime1">
              <a:rPr lang="pl-PL" smtClean="0"/>
              <a:t>04.02.2025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A97C484-F135-6CB2-260E-BD6ED0BC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439949-BC3A-1DE9-9BD7-20E95BCD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15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F95C67-00AB-37A3-FD5A-9D818677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BB9F1-A4DD-22B0-529D-6547D0A73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4D968D-2AC1-AACC-CC0D-0AE8F82BD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3577BD-E811-01D9-C5FB-CE6A21E9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126B3A-B255-4EC0-A611-9C8E7BCBD176}" type="datetime1">
              <a:rPr lang="pl-PL" smtClean="0"/>
              <a:t>04.02.2025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7E5BF5-AD9D-512C-2611-5F762B36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2BD572A-CCF7-7F00-8405-F730288F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99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1FC7C-8F7E-AFA7-00CE-26582197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389073D-60E0-3C79-C6B9-AC6F8C308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148991-F9C4-72EE-1194-8B5DD2BE7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141B8E-0496-AF83-A1DD-A6F72FCD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9CDBC8-78C1-4414-92CA-E369E073461B}" type="datetime1">
              <a:rPr lang="pl-PL" smtClean="0"/>
              <a:t>04.02.2025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7F401C-FB27-F2AB-5045-EBC61F4F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AB715E-D7E4-AD69-3A29-A769D370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59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F6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2385CC-C71D-121D-5049-B620A8CA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4" y="591671"/>
            <a:ext cx="3052482" cy="5585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FDCF3C-2CB0-20BB-4370-CB77042CF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3106" y="591671"/>
            <a:ext cx="7570693" cy="5585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1C6A57-5618-CB11-1719-29E20FC4C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2FF3-A804-4903-88C7-01924F6DC6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7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bom@mazovia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bom.mazovia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bom.mazovia.pl" TargetMode="Externa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om.mazovia.pl/mapa-realizacji" TargetMode="External"/><Relationship Id="rId7" Type="http://schemas.openxmlformats.org/officeDocument/2006/relationships/image" Target="../media/image47.png"/><Relationship Id="rId2" Type="http://schemas.openxmlformats.org/officeDocument/2006/relationships/hyperlink" Target="mailto:bom.mazovia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48271-9F2B-E3F4-520C-5ED463A30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177" y="389800"/>
            <a:ext cx="10687050" cy="4141787"/>
          </a:xfrm>
        </p:spPr>
        <p:txBody>
          <a:bodyPr>
            <a:normAutofit/>
          </a:bodyPr>
          <a:lstStyle/>
          <a:p>
            <a:pPr marL="361950" indent="-361950" algn="l"/>
            <a:r>
              <a:rPr lang="pl-PL" b="1" dirty="0"/>
              <a:t>Informator</a:t>
            </a:r>
            <a:r>
              <a:rPr lang="pl-PL" b="1" dirty="0">
                <a:latin typeface="Congenial Black" panose="020B0604020202020204" pitchFamily="2" charset="0"/>
              </a:rPr>
              <a:t> </a:t>
            </a:r>
            <a:br>
              <a:rPr lang="pl-PL" b="1" dirty="0">
                <a:latin typeface="Congenial Black" panose="020B0604020202020204" pitchFamily="2" charset="0"/>
              </a:rPr>
            </a:br>
            <a:r>
              <a:rPr lang="pl-PL" sz="4800" dirty="0"/>
              <a:t>Budżetu </a:t>
            </a:r>
            <a:br>
              <a:rPr lang="pl-PL" sz="4800" dirty="0"/>
            </a:br>
            <a:r>
              <a:rPr lang="pl-PL" sz="4800" dirty="0"/>
              <a:t>Obywatelskiego </a:t>
            </a:r>
            <a:br>
              <a:rPr lang="pl-PL" sz="4800" dirty="0"/>
            </a:br>
            <a:r>
              <a:rPr lang="pl-PL" sz="4800" dirty="0"/>
              <a:t>Mazowsza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EC048A-A953-2DD6-8175-C5B430325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35351" y="2582931"/>
            <a:ext cx="147924" cy="1771650"/>
          </a:xfrm>
          <a:prstGeom prst="rect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325C5BB-6B5A-DEF9-CB8D-C5CA9150F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64"/>
          <a:stretch/>
        </p:blipFill>
        <p:spPr>
          <a:xfrm>
            <a:off x="687177" y="5227479"/>
            <a:ext cx="2499641" cy="653557"/>
          </a:xfrm>
          <a:prstGeom prst="rect">
            <a:avLst/>
          </a:prstGeom>
        </p:spPr>
      </p:pic>
      <p:pic>
        <p:nvPicPr>
          <p:cNvPr id="1026" name="Obraz 848868752">
            <a:extLst>
              <a:ext uri="{FF2B5EF4-FFF2-40B4-BE49-F238E27FC236}">
                <a16:creationId xmlns:a16="http://schemas.microsoft.com/office/drawing/2014/main" id="{D16E41D4-99D7-6E2C-B788-998BBFBF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3" y="5894155"/>
            <a:ext cx="2480849" cy="65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05D73AC-7007-E034-AA3A-439B423D9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84" y="893852"/>
            <a:ext cx="3739417" cy="53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3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06DB9-E4C8-2422-DA47-BE942D62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233588"/>
                </a:solidFill>
              </a:rPr>
              <a:t>Zgłoszenie projektu</a:t>
            </a:r>
            <a:br>
              <a:rPr lang="pl-PL" sz="4000" b="1" dirty="0"/>
            </a:br>
            <a:br>
              <a:rPr lang="pl-PL" sz="4000" b="1" dirty="0"/>
            </a:br>
            <a:r>
              <a:rPr lang="pl-PL" sz="3000" b="1" dirty="0">
                <a:solidFill>
                  <a:srgbClr val="233588"/>
                </a:solidFill>
              </a:rPr>
              <a:t>Krok 4</a:t>
            </a:r>
            <a:br>
              <a:rPr lang="pl-PL" sz="3000" b="1" dirty="0"/>
            </a:br>
            <a:r>
              <a:rPr lang="pl-PL" sz="3000" b="1" dirty="0"/>
              <a:t>Poproś </a:t>
            </a:r>
            <a:br>
              <a:rPr lang="pl-PL" sz="3000" b="1" dirty="0"/>
            </a:br>
            <a:r>
              <a:rPr lang="pl-PL" sz="3000" b="1" dirty="0"/>
              <a:t>o poparcie projektu</a:t>
            </a:r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9ACFFE-4E79-ECB6-4895-3F4C5EBF7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Zbierz minimum 50 podpisów pod swoim projektem </a:t>
            </a:r>
            <a:br>
              <a:rPr lang="pl-PL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od mieszkańców województwa mazowieckiego w formie</a:t>
            </a:r>
            <a:br>
              <a:rPr lang="pl-PL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papierowej, elektronicznej albo papierowej i elektronicznej.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Każdy mieszkaniec województwa, niezależnie od wieku, </a:t>
            </a:r>
            <a:b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ea typeface="Calibri" panose="020F0502020204030204" pitchFamily="34" charset="0"/>
                <a:cs typeface="Calibri" panose="020F0502020204030204" pitchFamily="34" charset="0"/>
              </a:rPr>
              <a:t>może podpisać się pod projektem</a:t>
            </a:r>
            <a:r>
              <a:rPr lang="pl-PL" sz="2200" dirty="0">
                <a:solidFill>
                  <a:srgbClr val="26262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2200" dirty="0">
              <a:solidFill>
                <a:srgbClr val="262626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840C3D7-48FF-BD21-4F2B-68F16140B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92" y="1605793"/>
            <a:ext cx="5749026" cy="582218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244A099-61EB-D09D-C9C5-036759A8140E}"/>
              </a:ext>
            </a:extLst>
          </p:cNvPr>
          <p:cNvSpPr txBox="1"/>
          <p:nvPr/>
        </p:nvSpPr>
        <p:spPr>
          <a:xfrm>
            <a:off x="6566789" y="3693100"/>
            <a:ext cx="2654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Jedna osoba 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może poprzeć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więcej niż jeden projekt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3B5CD8-790D-D4C0-6778-28A38B696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968" flipH="1">
            <a:off x="2737584" y="3146029"/>
            <a:ext cx="2879518" cy="31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5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06DB9-E4C8-2422-DA47-BE942D62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pl-PL" b="1" dirty="0">
                <a:solidFill>
                  <a:srgbClr val="233588"/>
                </a:solidFill>
              </a:rPr>
              <a:t>Zgłoszenie projektu</a:t>
            </a:r>
            <a:br>
              <a:rPr lang="pl-PL" sz="3600" b="1" dirty="0"/>
            </a:br>
            <a:br>
              <a:rPr lang="pl-PL" sz="3600" b="1" dirty="0"/>
            </a:br>
            <a:r>
              <a:rPr lang="pl-PL" sz="3000" b="1" dirty="0">
                <a:solidFill>
                  <a:srgbClr val="233588"/>
                </a:solidFill>
              </a:rPr>
              <a:t>Krok 5</a:t>
            </a:r>
            <a:br>
              <a:rPr lang="pl-PL" sz="3000" b="1" dirty="0"/>
            </a:br>
            <a:r>
              <a:rPr lang="pl-PL" sz="3000" b="1" dirty="0"/>
              <a:t>Zgłoś projekt 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9ACFFE-4E79-ECB6-4895-3F4C5EBF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6" y="591670"/>
            <a:ext cx="7570693" cy="614601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l-PL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Zgłoś swój projekt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Budżecie Obywatelskim Mazowsza </a:t>
            </a:r>
            <a:b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wersji on-line albo papierowej i czekaj na wyniki oceny.</a:t>
            </a:r>
            <a:endParaRPr lang="pl-PL" sz="2400" dirty="0">
              <a:effectLst/>
              <a:ea typeface="Segoe UI Emoji" panose="020B0502040204020203" pitchFamily="34" charset="0"/>
              <a:cs typeface="Segoe UI Emoji" panose="020B0502040204020203" pitchFamily="34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400" b="1" dirty="0">
                <a:effectLst/>
                <a:ea typeface="Segoe UI Emoji" panose="020B0502040204020203" pitchFamily="34" charset="0"/>
                <a:cs typeface="Segoe UI Emoji" panose="020B0502040204020203" pitchFamily="34" charset="0"/>
              </a:rPr>
              <a:t>Pamiętaj!</a:t>
            </a:r>
          </a:p>
          <a:p>
            <a:pPr lvl="0">
              <a:lnSpc>
                <a:spcPct val="115000"/>
              </a:lnSpc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Tylko mieszkańcy województwa mazowieckiego mogą zgłaszać projekty.</a:t>
            </a:r>
          </a:p>
          <a:p>
            <a:pPr lvl="0">
              <a:lnSpc>
                <a:spcPct val="115000"/>
              </a:lnSpc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Jeżeli jesteś niepełnoletni, to w Twoim imieniu zgłoszenia dokonuje  opiekun/przedstawiciel ustawowy.</a:t>
            </a:r>
          </a:p>
          <a:p>
            <a:pPr lvl="0">
              <a:lnSpc>
                <a:spcPct val="115000"/>
              </a:lnSpc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Twój kosztorys powinien mieścić się w przedziale do 1 200 000 zł przy projektach inwestycyjnych lub do 240 000 zł przy projektach </a:t>
            </a:r>
            <a:r>
              <a:rPr lang="pl-PL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nieinwestycyjnych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Na etapie realizacji, wartość projektu może ulec zmianie.</a:t>
            </a:r>
          </a:p>
          <a:p>
            <a:pPr lvl="0">
              <a:lnSpc>
                <a:spcPct val="115000"/>
              </a:lnSpc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Twój projekt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powinien być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realizowany na nieruchomościach, do których tytuł prawny ma Województwo i jego jednostki organizacyjne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Jeżeli masz wątpliwości skontaktuj się z nami.</a:t>
            </a:r>
          </a:p>
          <a:p>
            <a:pPr lvl="0">
              <a:lnSpc>
                <a:spcPct val="115000"/>
              </a:lnSpc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Twój projekt powinien być możliwy do zrealizowania w trakcie jednego roku budżetowego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pl-PL" sz="2400" dirty="0">
                <a:effectLst/>
                <a:ea typeface="Calibri" panose="020F0502020204030204" pitchFamily="34" charset="0"/>
              </a:rPr>
              <a:t>Twój projekt powinien być ogólnodostępny. Projekt ma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400" dirty="0">
                <a:effectLst/>
                <a:ea typeface="Calibri" panose="020F0502020204030204" pitchFamily="34" charset="0"/>
              </a:rPr>
              <a:t>służyć, jak największemu gronu osób z Mazowsza i być dostępny dla osób ze szczególnymi potrzebami.</a:t>
            </a:r>
            <a:endParaRPr lang="pl-PL" sz="2400" dirty="0">
              <a:effectLst/>
              <a:ea typeface="Segoe UI Emoji" panose="020B0502040204020203" pitchFamily="34" charset="0"/>
              <a:cs typeface="Segoe UI Emoji" panose="020B0502040204020203" pitchFamily="34" charset="0"/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5968C0D3-FBCE-6595-225C-43B2C8A1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8795" y="1647372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F940FA02-A236-B6F7-C0FC-A4D50289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8795" y="2055630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C1ACD612-7BA2-F2E6-C9E9-7AD6F835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0872" y="2690462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350B737E-7C5F-3556-5F24-DA5657785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8795" y="3510014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D42D4426-C7CF-36DC-DB23-0D4C202C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8795" y="5013548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111E9163-7C55-05A8-09E2-37BE8EB3F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8795" y="4388626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442B6B-9B1E-FB9F-692B-8D26F510F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4" y="3235569"/>
            <a:ext cx="3524124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4288F4B-6510-45E3-C519-0E156AF5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78" y="3398363"/>
            <a:ext cx="3481121" cy="3429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F8B0823-AF42-D089-D6CA-C85AAAE4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4" y="591671"/>
            <a:ext cx="3492536" cy="558529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W jakich obszarach można składać projekty?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7052BA-FE10-D72E-819C-FBD2E96F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094" y="748143"/>
            <a:ext cx="7570693" cy="5585292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edukacja publiczna</a:t>
            </a: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promocja i ochrona zdrowia</a:t>
            </a: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transport zbiorowy i drogi publiczne</a:t>
            </a: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kultura oraz ochrona zabytków i opieka nad zabytkami</a:t>
            </a: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pomoc społeczna</a:t>
            </a: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wspieranie rodziny i systemu pieczy zastępczej</a:t>
            </a: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kultura fizyczna 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turystyka</a:t>
            </a:r>
          </a:p>
          <a:p>
            <a:pPr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a typeface="Calibri" panose="020F0502020204030204" pitchFamily="34" charset="0"/>
                <a:cs typeface="Calibri Light" panose="020F0302020204030204" pitchFamily="34" charset="0"/>
              </a:rPr>
              <a:t>bezpieczeństwo publiczne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ochrona środowiska i gospodarka odpadami</a:t>
            </a: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agospodarowanie przestrzenne</a:t>
            </a: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wspieranie rozwoju nauki i współpracy między sferą nauki i gospodarki</a:t>
            </a:r>
          </a:p>
          <a:p>
            <a:pPr lvl="0"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a typeface="Calibri" panose="020F0502020204030204" pitchFamily="34" charset="0"/>
                <a:cs typeface="Calibri Light" panose="020F0302020204030204" pitchFamily="34" charset="0"/>
              </a:rPr>
              <a:t>przeciwdziałanie bezrobociu i aktywizacja lokalnego rynku pracy</a:t>
            </a:r>
          </a:p>
          <a:p>
            <a:pPr>
              <a:lnSpc>
                <a:spcPct val="100000"/>
              </a:lnSpc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a typeface="Calibri" panose="020F0502020204030204" pitchFamily="34" charset="0"/>
                <a:cs typeface="Calibri Light" panose="020F0302020204030204" pitchFamily="34" charset="0"/>
              </a:rPr>
              <a:t>modernizacja terenów wiejskich</a:t>
            </a:r>
          </a:p>
          <a:p>
            <a:pPr>
              <a:lnSpc>
                <a:spcPct val="100000"/>
              </a:lnSpc>
              <a:buClr>
                <a:srgbClr val="CC0066"/>
              </a:buClr>
              <a:buSzPct val="100000"/>
              <a:buFont typeface="Calibri" panose="020F0502020204030204" pitchFamily="34" charset="0"/>
              <a:buChar char="•"/>
            </a:pPr>
            <a:r>
              <a:rPr lang="pl-PL" sz="2000" dirty="0">
                <a:ea typeface="Calibri" panose="020F0502020204030204" pitchFamily="34" charset="0"/>
                <a:cs typeface="Calibri Light" panose="020F0302020204030204" pitchFamily="34" charset="0"/>
              </a:rPr>
              <a:t>polityka prorodzinna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85F5CE3-140E-4079-7503-BBD93F8B1DCA}"/>
              </a:ext>
            </a:extLst>
          </p:cNvPr>
          <p:cNvSpPr txBox="1"/>
          <p:nvPr/>
        </p:nvSpPr>
        <p:spPr>
          <a:xfrm>
            <a:off x="604474" y="4161350"/>
            <a:ext cx="239216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Warto wiedzieć</a:t>
            </a:r>
          </a:p>
          <a:p>
            <a:pPr algn="ctr">
              <a:spcAft>
                <a:spcPts val="800"/>
              </a:spcAft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Projekty zgłoszone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szóstej edycji będą realizowane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roku budżetowym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75C4CCD2-F768-83C1-F7DB-81A8D650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4792" y="1136391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DA48D675-D9DB-616E-32D6-41F88CCC5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1056" y="3096981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4394CFD7-9081-EF12-6EC1-A008E09AE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3076" y="3409586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DE72ECB1-8FB0-B0B5-74BD-D6827318B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9269" y="4435698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3121E9F1-827E-54F3-A830-3CA12352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9828" y="2751404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2AC6E3AD-4EBA-EF03-23D3-1B95B2F50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3076" y="1455730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A640C570-573E-8BBF-B66F-FE83BE112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9650" y="5317587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C1827617-6A56-14E1-0629-8674B1516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9986" y="4955780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E14BEF65-E2EB-9379-818E-B0FD3DC16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1112" y="5649052"/>
            <a:ext cx="183776" cy="184720"/>
          </a:xfrm>
          <a:prstGeom prst="ellipse">
            <a:avLst/>
          </a:pr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4609E24E-AFDA-E743-DD72-06B1AD81A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9828" y="4078940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D63B756A-B27C-62F5-291B-E3B3D6F43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8112" y="1784500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808B3B8A-87EF-7EC6-51D0-65670E13B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4792" y="2446175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0E5F9D0F-8A0C-7C04-5CA9-A224FC458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8112" y="2124859"/>
            <a:ext cx="183776" cy="184720"/>
          </a:xfrm>
          <a:prstGeom prst="ellipse">
            <a:avLst/>
          </a:pr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Owal 29">
            <a:extLst>
              <a:ext uri="{FF2B5EF4-FFF2-40B4-BE49-F238E27FC236}">
                <a16:creationId xmlns:a16="http://schemas.microsoft.com/office/drawing/2014/main" id="{3992F2EE-62AE-99C3-F082-8C2E027B5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6883" y="782138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1B2F4C31-16AE-55BA-DBE7-6DBEF0C8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6290" y="3745651"/>
            <a:ext cx="183776" cy="184720"/>
          </a:xfrm>
          <a:prstGeom prst="ellipse">
            <a:avLst/>
          </a:pr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6A4F29A8-00B9-69A7-71CD-DD4BA015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43945" r="68213" b="33361"/>
          <a:stretch/>
        </p:blipFill>
        <p:spPr>
          <a:xfrm>
            <a:off x="9911653" y="1751902"/>
            <a:ext cx="2719538" cy="165971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EEBD3C0-2652-E944-EEAA-511BA3205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64" y="4037173"/>
            <a:ext cx="2281494" cy="2712752"/>
          </a:xfrm>
          <a:prstGeom prst="rect">
            <a:avLst/>
          </a:prstGeom>
        </p:spPr>
      </p:pic>
      <p:pic>
        <p:nvPicPr>
          <p:cNvPr id="20" name="Symbol zastępczy zawartości 8">
            <a:extLst>
              <a:ext uri="{FF2B5EF4-FFF2-40B4-BE49-F238E27FC236}">
                <a16:creationId xmlns:a16="http://schemas.microsoft.com/office/drawing/2014/main" id="{04C70D27-7B24-8733-8619-0D4EBA8CC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4" r="31321" b="65325"/>
          <a:stretch/>
        </p:blipFill>
        <p:spPr>
          <a:xfrm>
            <a:off x="9463077" y="-204314"/>
            <a:ext cx="2042408" cy="2726391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46ACC41-CD95-3636-A520-A6AF617C2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7" t="60426" r="33724" b="13608"/>
          <a:stretch/>
        </p:blipFill>
        <p:spPr>
          <a:xfrm rot="517036">
            <a:off x="7110285" y="4973485"/>
            <a:ext cx="2049829" cy="1970224"/>
          </a:xfrm>
          <a:prstGeom prst="rect">
            <a:avLst/>
          </a:prstGeom>
        </p:spPr>
      </p:pic>
      <p:pic>
        <p:nvPicPr>
          <p:cNvPr id="26" name="Symbol zastępczy zawartości 8">
            <a:extLst>
              <a:ext uri="{FF2B5EF4-FFF2-40B4-BE49-F238E27FC236}">
                <a16:creationId xmlns:a16="http://schemas.microsoft.com/office/drawing/2014/main" id="{8D6DF497-2B10-053A-BBBF-E1814E1F2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r="93614" b="76991"/>
          <a:stretch/>
        </p:blipFill>
        <p:spPr>
          <a:xfrm>
            <a:off x="8198116" y="5381680"/>
            <a:ext cx="842635" cy="1153836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6A30DF1F-C073-710E-5F99-3394B56A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54" y="5724160"/>
            <a:ext cx="953588" cy="11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3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3AC10E-F487-0633-90E7-B3CFFDA7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Konsultacje</a:t>
            </a:r>
            <a:br>
              <a:rPr lang="pl-PL" b="1" dirty="0">
                <a:solidFill>
                  <a:srgbClr val="233588"/>
                </a:solidFill>
              </a:rPr>
            </a:br>
            <a:r>
              <a:rPr lang="pl-PL" b="1" dirty="0">
                <a:solidFill>
                  <a:srgbClr val="233588"/>
                </a:solidFill>
              </a:rPr>
              <a:t>– wsparcie przy pisaniu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4CF7D7-B56B-E1EB-5F5C-5E0858E4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6" y="591671"/>
            <a:ext cx="6110193" cy="311405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Masz pytania?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wiesz, czy projekt wpisuje się w zadania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samorządu województwa mazowieckiego?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Zastanawiasz się, czy działka, na której ma być zrealizowany projekt inwestycyjny, należy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województwa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azowieckiego?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Śmiało, zadzwoń do nas!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9EAED41-66F1-B0B0-A7E0-AB2AA011FBC6}"/>
              </a:ext>
            </a:extLst>
          </p:cNvPr>
          <p:cNvSpPr txBox="1"/>
          <p:nvPr/>
        </p:nvSpPr>
        <p:spPr>
          <a:xfrm>
            <a:off x="4841668" y="3608201"/>
            <a:ext cx="17139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22 59 79 277</a:t>
            </a:r>
          </a:p>
          <a:p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59</a:t>
            </a: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79 693</a:t>
            </a:r>
          </a:p>
          <a:p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22 59 07 835</a:t>
            </a:r>
          </a:p>
          <a:p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22 43 7</a:t>
            </a: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482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3A90BAE-C94F-DD92-FEA9-2907D909CA89}"/>
              </a:ext>
            </a:extLst>
          </p:cNvPr>
          <p:cNvSpPr txBox="1"/>
          <p:nvPr/>
        </p:nvSpPr>
        <p:spPr>
          <a:xfrm>
            <a:off x="3783106" y="5228276"/>
            <a:ext cx="2559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Wolisz napisać mejla? </a:t>
            </a:r>
            <a:endParaRPr lang="pl-PL" sz="20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FA92666-501D-5B76-A761-5375CEBFACA3}"/>
              </a:ext>
            </a:extLst>
          </p:cNvPr>
          <p:cNvSpPr txBox="1"/>
          <p:nvPr/>
        </p:nvSpPr>
        <p:spPr>
          <a:xfrm>
            <a:off x="4992358" y="5904661"/>
            <a:ext cx="356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Wyślij go na </a:t>
            </a:r>
            <a:r>
              <a:rPr lang="pl-PL" sz="20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bom@mazovia.pl</a:t>
            </a:r>
            <a:endParaRPr lang="pl-PL" sz="2000" b="1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FA5428B-1F0F-8286-EBF4-A2F964659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29" y="3611437"/>
            <a:ext cx="1112439" cy="130561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0918E34-34EB-41E8-EFA5-5E3089FEC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48" y="5702345"/>
            <a:ext cx="1018120" cy="80474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0E350F4-68F5-3856-2AEE-C49C99E86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067">
            <a:off x="9046100" y="414801"/>
            <a:ext cx="2812493" cy="344615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EFE1FC3-A6E6-4A9D-5A6A-E80DB7FC4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1364">
            <a:off x="860178" y="3291605"/>
            <a:ext cx="1920547" cy="311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0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4BF7B75-5942-DCBF-6F74-B18D7274F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" y="3908329"/>
            <a:ext cx="2790334" cy="274855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9AD05E2-4424-D625-F87D-FFC857C7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Projekt złożony </a:t>
            </a:r>
            <a:br>
              <a:rPr lang="pl-PL" b="1" dirty="0">
                <a:solidFill>
                  <a:srgbClr val="233588"/>
                </a:solidFill>
              </a:rPr>
            </a:br>
            <a:r>
              <a:rPr lang="pl-PL" b="1" dirty="0">
                <a:solidFill>
                  <a:srgbClr val="233588"/>
                </a:solidFill>
              </a:rPr>
              <a:t>i co dalej?</a:t>
            </a:r>
            <a:br>
              <a:rPr lang="pl-PL" sz="4000" dirty="0"/>
            </a:br>
            <a:br>
              <a:rPr lang="pl-PL" sz="4000" dirty="0"/>
            </a:br>
            <a:r>
              <a:rPr lang="pl-PL" sz="3000" b="1" dirty="0">
                <a:solidFill>
                  <a:srgbClr val="233588"/>
                </a:solidFill>
              </a:rPr>
              <a:t>Weryfikacja formalna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081660-D4ED-2CD3-A397-602AD555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5" y="591670"/>
            <a:ext cx="6812189" cy="5793087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Podczas weryfikacji formalnej sprawdzamy:</a:t>
            </a:r>
          </a:p>
          <a:p>
            <a:pPr lvl="1">
              <a:lnSpc>
                <a:spcPct val="115000"/>
              </a:lnSpc>
              <a:buClr>
                <a:srgbClr val="CC0066"/>
              </a:buClr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wszystkie pola formularza są wypełnione, </a:t>
            </a:r>
          </a:p>
          <a:p>
            <a:pPr lvl="1">
              <a:lnSpc>
                <a:spcPct val="115000"/>
              </a:lnSpc>
              <a:buClr>
                <a:srgbClr val="CC0066"/>
              </a:buClr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projekt zawiera niezbędne załączniki, </a:t>
            </a:r>
          </a:p>
          <a:p>
            <a:pPr lvl="1">
              <a:lnSpc>
                <a:spcPct val="115000"/>
              </a:lnSpc>
              <a:buClr>
                <a:srgbClr val="CC0066"/>
              </a:buClr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lista poparcia ma wymaganą liczbę podpisów, a podpisy nie powtarzają się.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Błędy pisarskie i inne stwierdzone oczywiste omyłki są poprawiane w toku oceny bez wzywania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projektodawcy do ich poprawienia. 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Jeżeli znajdziemy inne braki, to poprosimy Cię o ich uzupełnienie mejlowo.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 tego momentu będziesz miał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 dni </a:t>
            </a:r>
            <a:b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uzupełnienie braków!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5E75690-D7F8-E830-3AD0-3DED30C18A3B}"/>
              </a:ext>
            </a:extLst>
          </p:cNvPr>
          <p:cNvSpPr txBox="1"/>
          <p:nvPr/>
        </p:nvSpPr>
        <p:spPr>
          <a:xfrm>
            <a:off x="580184" y="4694686"/>
            <a:ext cx="2034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Pamiętaj, </a:t>
            </a:r>
            <a:b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masz 7 dni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uzupełnienie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braków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51EBFB69-8A6A-5CB1-99E7-65962466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5587" y="1294072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F1A224B4-E76A-3ADB-7195-8055DD58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5587" y="2182570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48F886BF-D974-0E31-608F-78375BD79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5587" y="1692141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39DB6AD-EBF4-086E-ADD8-BC2C10954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51" y="1574482"/>
            <a:ext cx="3779367" cy="382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8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AD05E2-4424-D625-F87D-FFC857C7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233588"/>
                </a:solidFill>
              </a:rPr>
              <a:t>Projekt złożony </a:t>
            </a:r>
            <a:br>
              <a:rPr lang="pl-PL" b="1" dirty="0">
                <a:solidFill>
                  <a:srgbClr val="233588"/>
                </a:solidFill>
              </a:rPr>
            </a:br>
            <a:r>
              <a:rPr lang="pl-PL" b="1" dirty="0">
                <a:solidFill>
                  <a:srgbClr val="233588"/>
                </a:solidFill>
              </a:rPr>
              <a:t>i co dalej?</a:t>
            </a:r>
            <a:br>
              <a:rPr lang="pl-PL" sz="4400" dirty="0"/>
            </a:br>
            <a:br>
              <a:rPr lang="pl-PL" sz="4400" dirty="0"/>
            </a:br>
            <a:r>
              <a:rPr lang="pl-PL" sz="3000" b="1" dirty="0">
                <a:solidFill>
                  <a:srgbClr val="233588"/>
                </a:solidFill>
              </a:rPr>
              <a:t>Weryfikacja merytoryczna</a:t>
            </a:r>
            <a:endParaRPr lang="pl-PL" sz="3000" dirty="0">
              <a:solidFill>
                <a:srgbClr val="233588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081660-D4ED-2CD3-A397-602AD555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922" y="591670"/>
            <a:ext cx="7413877" cy="5961529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Twój projekt trafia do departamentu zgodnie z zakresem </a:t>
            </a:r>
            <a:b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tematycznym projektu i tam sprawdzane jest:</a:t>
            </a:r>
          </a:p>
          <a:p>
            <a:pPr lvl="0">
              <a:lnSpc>
                <a:spcPct val="115000"/>
              </a:lnSpc>
              <a:spcBef>
                <a:spcPts val="800"/>
              </a:spcBef>
              <a:buClr>
                <a:srgbClr val="CC0066"/>
              </a:buClr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zgłoszony projekt mieści się w zadaniach województwa?</a:t>
            </a:r>
          </a:p>
          <a:p>
            <a:pPr lvl="0">
              <a:lnSpc>
                <a:spcPct val="115000"/>
              </a:lnSpc>
              <a:spcBef>
                <a:spcPts val="800"/>
              </a:spcBef>
              <a:buClr>
                <a:srgbClr val="CC0066"/>
              </a:buClr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jest projektem ogólnodostępnym? Czy każdy mieszkaniec </a:t>
            </a:r>
            <a:b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województwa mazowieckiego będzie mógł z niego skorzystać?</a:t>
            </a:r>
          </a:p>
          <a:p>
            <a:pPr lvl="0">
              <a:lnSpc>
                <a:spcPct val="115000"/>
              </a:lnSpc>
              <a:spcBef>
                <a:spcPts val="800"/>
              </a:spcBef>
              <a:buClr>
                <a:srgbClr val="CC0066"/>
              </a:buClr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jest zgodny z obowiązującym prawem?</a:t>
            </a:r>
          </a:p>
          <a:p>
            <a:pPr>
              <a:lnSpc>
                <a:spcPct val="115000"/>
              </a:lnSpc>
              <a:spcBef>
                <a:spcPts val="800"/>
              </a:spcBef>
              <a:buClr>
                <a:srgbClr val="CC0066"/>
              </a:buClr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koszty realizacji mieszczą się w wyznaczonych limitach </a:t>
            </a:r>
            <a:b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czy odpowiadają rynkowym cenom towarów i usług?</a:t>
            </a:r>
          </a:p>
          <a:p>
            <a:pPr>
              <a:lnSpc>
                <a:spcPct val="115000"/>
              </a:lnSpc>
              <a:spcBef>
                <a:spcPts val="800"/>
              </a:spcBef>
              <a:buClr>
                <a:srgbClr val="CC0066"/>
              </a:buClr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Czy wydatkowanie środków w ramach projektu będzie dokonane </a:t>
            </a:r>
            <a:br>
              <a:rPr lang="pl-PL" sz="1600" b="0" i="0" u="none" strike="noStrike" baseline="0" dirty="0">
                <a:solidFill>
                  <a:srgbClr val="000000"/>
                </a:solidFill>
              </a:rPr>
            </a:br>
            <a:r>
              <a:rPr lang="pl-PL" sz="1600" b="0" i="0" u="none" strike="noStrike" baseline="0" dirty="0">
                <a:solidFill>
                  <a:srgbClr val="000000"/>
                </a:solidFill>
              </a:rPr>
              <a:t>w sposób celowy i oszczędny? 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  <a:buClr>
                <a:srgbClr val="CC0066"/>
              </a:buClr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można go zrealizować w ciągu jednego roku budżetowego?</a:t>
            </a:r>
          </a:p>
          <a:p>
            <a:pPr>
              <a:lnSpc>
                <a:spcPct val="115000"/>
              </a:lnSpc>
              <a:spcBef>
                <a:spcPts val="800"/>
              </a:spcBef>
              <a:buClr>
                <a:srgbClr val="CC0066"/>
              </a:buClr>
            </a:pPr>
            <a:r>
              <a:rPr lang="pl-PL" sz="1600" b="0" i="0" u="none" strike="noStrike" baseline="0" dirty="0">
                <a:solidFill>
                  <a:srgbClr val="000000"/>
                </a:solidFill>
              </a:rPr>
              <a:t>Czy dostępne na rynku technologie umożliwiają realizację projektu?</a:t>
            </a:r>
          </a:p>
          <a:p>
            <a:pPr>
              <a:lnSpc>
                <a:spcPct val="115000"/>
              </a:lnSpc>
              <a:spcBef>
                <a:spcPts val="800"/>
              </a:spcBef>
              <a:buClr>
                <a:srgbClr val="CC0066"/>
              </a:buClr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Województwo posiada tytuł prawny do nieruchomości, na której ma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zostać zrealizowany projekt</a:t>
            </a: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pl-PL" sz="1600" b="0" i="0" u="none" strike="noStrike" baseline="0" dirty="0">
                <a:solidFill>
                  <a:srgbClr val="000000"/>
                </a:solidFill>
              </a:rPr>
              <a:t>	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C342FD94-D813-3337-D9D8-29988B81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2409" y="1591828"/>
            <a:ext cx="183776" cy="184720"/>
          </a:xfrm>
          <a:prstGeom prst="ellipse">
            <a:avLst/>
          </a:prstGeom>
          <a:solidFill>
            <a:srgbClr val="F1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344E29A1-479F-3FC4-D616-0F7BD219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0859" y="2001171"/>
            <a:ext cx="183776" cy="184720"/>
          </a:xfrm>
          <a:prstGeom prst="ellipse">
            <a:avLst/>
          </a:prstGeom>
          <a:solidFill>
            <a:srgbClr val="ED6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02F75252-516A-4934-5A5B-B4FFFB161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2409" y="2628539"/>
            <a:ext cx="183776" cy="184720"/>
          </a:xfrm>
          <a:prstGeom prst="ellipse">
            <a:avLst/>
          </a:prstGeom>
          <a:solidFill>
            <a:srgbClr val="C91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7D61E512-BEF8-FC87-EB83-E1455E7FE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2409" y="3039795"/>
            <a:ext cx="183776" cy="184720"/>
          </a:xfrm>
          <a:prstGeom prst="ellipse">
            <a:avLst/>
          </a:prstGeom>
          <a:solidFill>
            <a:srgbClr val="F1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235DE05-B206-14F8-6EA2-35D9FAB3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2409" y="3703258"/>
            <a:ext cx="183776" cy="184720"/>
          </a:xfrm>
          <a:prstGeom prst="ellipse">
            <a:avLst/>
          </a:prstGeom>
          <a:solidFill>
            <a:srgbClr val="ED6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85E0B49-EBDC-4433-6D59-C33DB1CBD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2629" y="5139643"/>
            <a:ext cx="183776" cy="184720"/>
          </a:xfrm>
          <a:prstGeom prst="ellipse">
            <a:avLst/>
          </a:prstGeom>
          <a:solidFill>
            <a:srgbClr val="ED6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4503732F-7812-2BE0-3042-DEBCFC65A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2409" y="4744093"/>
            <a:ext cx="183776" cy="184720"/>
          </a:xfrm>
          <a:prstGeom prst="ellipse">
            <a:avLst/>
          </a:prstGeom>
          <a:solidFill>
            <a:srgbClr val="F1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53864515-F16D-83C4-B4A7-449961924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2409" y="4364146"/>
            <a:ext cx="183776" cy="184720"/>
          </a:xfrm>
          <a:prstGeom prst="ellipse">
            <a:avLst/>
          </a:prstGeom>
          <a:solidFill>
            <a:srgbClr val="C91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E609EFA2-3061-24F1-E895-FF4FB7209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4" y="3879272"/>
            <a:ext cx="2034954" cy="27738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DAC9FF2-0B15-B000-4709-217FE944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38" y="3912249"/>
            <a:ext cx="1129734" cy="153991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FD311A5-DE91-6D0D-ECFE-45852433F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722" y="1364986"/>
            <a:ext cx="2457394" cy="33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5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AD05E2-4424-D625-F87D-FFC857C7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233588"/>
                </a:solidFill>
              </a:rPr>
              <a:t>Projekt złożony </a:t>
            </a:r>
            <a:br>
              <a:rPr lang="pl-PL" b="1" dirty="0">
                <a:solidFill>
                  <a:srgbClr val="233588"/>
                </a:solidFill>
              </a:rPr>
            </a:br>
            <a:r>
              <a:rPr lang="pl-PL" b="1" dirty="0">
                <a:solidFill>
                  <a:srgbClr val="233588"/>
                </a:solidFill>
              </a:rPr>
              <a:t>i co dalej?</a:t>
            </a:r>
            <a:br>
              <a:rPr lang="pl-PL" sz="4400" dirty="0"/>
            </a:br>
            <a:br>
              <a:rPr lang="pl-PL" sz="4400" dirty="0"/>
            </a:br>
            <a:r>
              <a:rPr lang="pl-PL" sz="3000" b="1" dirty="0">
                <a:solidFill>
                  <a:srgbClr val="233588"/>
                </a:solidFill>
              </a:rPr>
              <a:t>Weryfikacja merytoryczna</a:t>
            </a:r>
            <a:endParaRPr lang="pl-PL" sz="3000" dirty="0">
              <a:solidFill>
                <a:srgbClr val="233588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081660-D4ED-2CD3-A397-602AD555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070" y="746717"/>
            <a:ext cx="6527500" cy="5961529"/>
          </a:xfrm>
        </p:spPr>
        <p:txBody>
          <a:bodyPr>
            <a:normAutofit fontScale="25000" lnSpcReduction="20000"/>
          </a:bodyPr>
          <a:lstStyle/>
          <a:p>
            <a:pPr marL="273050" indent="-273050">
              <a:lnSpc>
                <a:spcPct val="115000"/>
              </a:lnSpc>
              <a:spcAft>
                <a:spcPts val="600"/>
              </a:spcAft>
              <a:buClr>
                <a:srgbClr val="CC0066"/>
              </a:buClr>
            </a:pPr>
            <a:r>
              <a:rPr lang="pl-PL" sz="7200" b="0" i="0" u="none" strike="noStrike" baseline="0" dirty="0">
                <a:solidFill>
                  <a:srgbClr val="000000"/>
                </a:solidFill>
              </a:rPr>
              <a:t>Czy projekt jest możliwy do zrealizowania we wskazanej </a:t>
            </a:r>
            <a:br>
              <a:rPr lang="pl-PL" sz="7200" b="0" i="0" u="none" strike="noStrike" baseline="0" dirty="0">
                <a:solidFill>
                  <a:srgbClr val="000000"/>
                </a:solidFill>
              </a:rPr>
            </a:br>
            <a:r>
              <a:rPr lang="pl-PL" sz="7200" b="0" i="0" u="none" strike="noStrike" baseline="0" dirty="0">
                <a:solidFill>
                  <a:srgbClr val="000000"/>
                </a:solidFill>
              </a:rPr>
              <a:t>w zgłoszeniu projektu lokalizacji, </a:t>
            </a:r>
            <a:r>
              <a:rPr lang="pl-PL" sz="7200" dirty="0">
                <a:solidFill>
                  <a:srgbClr val="000000"/>
                </a:solidFill>
              </a:rPr>
              <a:t>z </a:t>
            </a:r>
            <a:r>
              <a:rPr lang="pl-PL" sz="7200" b="0" i="0" u="none" strike="noStrike" baseline="0" dirty="0">
                <a:solidFill>
                  <a:srgbClr val="000000"/>
                </a:solidFill>
              </a:rPr>
              <a:t>realizacja projektu nie koliduje z przedsięwzięciami planowanymi lub realizowanymi przez województwo lub inne podmioty?	</a:t>
            </a:r>
            <a:endParaRPr lang="pl-PL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>
              <a:lnSpc>
                <a:spcPct val="115000"/>
              </a:lnSpc>
              <a:spcAft>
                <a:spcPts val="600"/>
              </a:spcAft>
              <a:buClr>
                <a:srgbClr val="CC0066"/>
              </a:buClr>
            </a:pPr>
            <a:r>
              <a:rPr lang="pl-PL" sz="7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</a:t>
            </a:r>
            <a:r>
              <a:rPr lang="pl-PL" sz="7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7200" b="0" i="0" u="none" strike="noStrike" baseline="0" dirty="0">
                <a:solidFill>
                  <a:srgbClr val="000000"/>
                </a:solidFill>
              </a:rPr>
              <a:t>rojekt nie narusza obowiązujących norm, standardów, wytycznych i przepisów technicznych, i</a:t>
            </a:r>
            <a:r>
              <a:rPr lang="pl-PL" sz="7200" dirty="0">
                <a:solidFill>
                  <a:srgbClr val="000000"/>
                </a:solidFill>
              </a:rPr>
              <a:t> </a:t>
            </a:r>
            <a:r>
              <a:rPr lang="pl-PL" sz="7200" b="0" i="0" u="none" strike="noStrike" baseline="0" dirty="0">
                <a:solidFill>
                  <a:srgbClr val="000000"/>
                </a:solidFill>
              </a:rPr>
              <a:t>nie zawiera treści uznanych powszechnie za obsceniczne, obraźliwe, wulgarn</a:t>
            </a:r>
            <a:r>
              <a:rPr lang="pl-PL" sz="7200" dirty="0">
                <a:solidFill>
                  <a:srgbClr val="000000"/>
                </a:solidFill>
              </a:rPr>
              <a:t>e?</a:t>
            </a:r>
            <a:endParaRPr lang="pl-PL" sz="7200" b="0" i="0" u="none" strike="noStrike" baseline="0" dirty="0">
              <a:solidFill>
                <a:srgbClr val="000000"/>
              </a:solidFill>
            </a:endParaRPr>
          </a:p>
          <a:p>
            <a:pPr marL="273050" indent="-273050">
              <a:lnSpc>
                <a:spcPct val="115000"/>
              </a:lnSpc>
              <a:spcAft>
                <a:spcPts val="600"/>
              </a:spcAft>
              <a:buClr>
                <a:srgbClr val="CC0066"/>
              </a:buClr>
            </a:pPr>
            <a:r>
              <a:rPr lang="pl-PL" sz="7200" b="0" i="0" u="none" strike="noStrike" baseline="0" dirty="0">
                <a:solidFill>
                  <a:srgbClr val="000000"/>
                </a:solidFill>
              </a:rPr>
              <a:t>Czy do realizacji projektu wymagane są decyzje administracyjne, pozwolenia, zezwolenia, opinie lub inne dokumenty techniczne? A jeśli są wymagane, czy ich uzyskanie jest możliwe i pozwoli zrealizować projekt w trakcie jednego roku budżetowego?</a:t>
            </a:r>
          </a:p>
          <a:p>
            <a:pPr marL="273050" indent="-273050">
              <a:lnSpc>
                <a:spcPct val="120000"/>
              </a:lnSpc>
              <a:spcAft>
                <a:spcPts val="600"/>
              </a:spcAft>
              <a:buClr>
                <a:srgbClr val="CC0066"/>
              </a:buClr>
            </a:pPr>
            <a:r>
              <a:rPr lang="pl-PL" sz="7200" b="0" i="0" u="none" strike="noStrike" baseline="0" dirty="0">
                <a:solidFill>
                  <a:srgbClr val="000000"/>
                </a:solidFill>
              </a:rPr>
              <a:t>Czy w projekcie wskazany jest bezpośredni lub pośredni potencjalny wykonawca projektu, tryb jego wyboru lub zastrzeżone znaki towarowe? W projektach BOM nie można  wskazywać wykonawcy.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Clr>
                <a:srgbClr val="CC0066"/>
              </a:buClr>
              <a:buNone/>
            </a:pPr>
            <a:endParaRPr lang="pl-PL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E115F62B-D61D-7F2B-9380-B526517AB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8107" y="828296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1BF14BCE-91BA-F642-579B-75CAD34E9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8107" y="2095222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0870D695-6F17-83DE-844C-421762FD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8107" y="3053299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B9C01F70-DE33-A66C-2100-04247CDB8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8107" y="4578059"/>
            <a:ext cx="183776" cy="184720"/>
          </a:xfrm>
          <a:prstGeom prst="ellipse">
            <a:avLst/>
          </a:pr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A1A6AFC-B39C-8123-D90F-D3F67ABB5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6" y="3709885"/>
            <a:ext cx="2004817" cy="273272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130B004-52BB-1A48-FAC9-92A8DD699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1" y="4792091"/>
            <a:ext cx="1405757" cy="191615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1F4F97E-5AC6-E5B7-A665-467C6F6CF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821" y="1013016"/>
            <a:ext cx="2225179" cy="303309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4D2B38F-B4F3-D3E8-C049-1D2BCCA0F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020" y="4046107"/>
            <a:ext cx="1381226" cy="188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AD05E2-4424-D625-F87D-FFC857C7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233588"/>
                </a:solidFill>
              </a:rPr>
              <a:t>Projekt złożony </a:t>
            </a:r>
            <a:br>
              <a:rPr lang="pl-PL" b="1" dirty="0">
                <a:solidFill>
                  <a:srgbClr val="233588"/>
                </a:solidFill>
              </a:rPr>
            </a:br>
            <a:r>
              <a:rPr lang="pl-PL" b="1" dirty="0">
                <a:solidFill>
                  <a:srgbClr val="233588"/>
                </a:solidFill>
              </a:rPr>
              <a:t>i co dalej?</a:t>
            </a:r>
            <a:br>
              <a:rPr lang="pl-PL" sz="4400" dirty="0"/>
            </a:br>
            <a:br>
              <a:rPr lang="pl-PL" sz="4400" dirty="0"/>
            </a:br>
            <a:r>
              <a:rPr lang="pl-PL" sz="3000" b="1" dirty="0">
                <a:solidFill>
                  <a:srgbClr val="233588"/>
                </a:solidFill>
              </a:rPr>
              <a:t>Weryfikacja merytoryczna</a:t>
            </a:r>
            <a:endParaRPr lang="pl-PL" sz="3000" dirty="0">
              <a:solidFill>
                <a:srgbClr val="233588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081660-D4ED-2CD3-A397-602AD555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395" y="706662"/>
            <a:ext cx="6932139" cy="5961529"/>
          </a:xfrm>
        </p:spPr>
        <p:txBody>
          <a:bodyPr>
            <a:noAutofit/>
          </a:bodyPr>
          <a:lstStyle/>
          <a:p>
            <a:pPr marL="273050" lvl="0" indent="-273050" algn="l">
              <a:lnSpc>
                <a:spcPct val="115000"/>
              </a:lnSpc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projekt polega na zorganizowaniu imprezy masowej? </a:t>
            </a:r>
            <a:b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BOM mogą być realizowane tylko projekty, które zakładają udział mieszkańców do 1 000 osób, jeżeli impreza odbywa się na otwartej przestrzeni oraz do 500 osób w budynkach i obiektach sportowych. Nie mogą być zgłaszane projekty, które przewidują organizację imprezy masowej. </a:t>
            </a:r>
          </a:p>
          <a:p>
            <a:pPr marL="273050" lvl="0" indent="-273050" algn="l">
              <a:lnSpc>
                <a:spcPct val="115000"/>
              </a:lnSpc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projekt zakłada wykonanie jednego z etapów </a:t>
            </a:r>
            <a:b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realizacji zadania? </a:t>
            </a:r>
            <a:b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BOM nie mogą być zgłaszane projekty, które zakładają wykonanie tylko jednego z </a:t>
            </a:r>
            <a:r>
              <a:rPr lang="pl-PL" sz="1800" dirty="0"/>
              <a:t>etapów realizacji zadania, które w latach kolejnych będzie wymagało wykonania dalszych jego etapów. Projekt nie może też zakładać wykonania wyłącznie 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dokumentacji projektowej, jeżeli projekt jest projektem inwestycyjnym.</a:t>
            </a:r>
          </a:p>
          <a:p>
            <a:pPr marL="273050" lvl="0" indent="-273050" algn="l">
              <a:lnSpc>
                <a:spcPct val="115000"/>
              </a:lnSpc>
              <a:spcAft>
                <a:spcPts val="600"/>
              </a:spcAft>
              <a:buClr>
                <a:srgbClr val="CC0066"/>
              </a:buClr>
              <a:buFont typeface="Arial" panose="020B0604020202020204" pitchFamily="34" charset="0"/>
              <a:buChar char="•"/>
            </a:pPr>
            <a:r>
              <a:rPr lang="pl-PL" sz="1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Czy projekt jest</a:t>
            </a:r>
            <a:r>
              <a:rPr lang="pl-PL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poparty podpisami minimum </a:t>
            </a:r>
            <a:br>
              <a:rPr lang="pl-PL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50 mieszkańców województwa?</a:t>
            </a:r>
            <a:br>
              <a:rPr lang="pl-PL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Każdy projekt musi zawierać podpisy w formie listy poparcia załączonej do formularza zgłoszeniowego.</a:t>
            </a:r>
            <a:endParaRPr lang="pl-PL" sz="1800" dirty="0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E115F62B-D61D-7F2B-9380-B526517AB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6125" y="2844207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0870D695-6F17-83DE-844C-421762FD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5399" y="833554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21F4F97E-5AC6-E5B7-A665-467C6F6CF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09" y="2778306"/>
            <a:ext cx="2158591" cy="294232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4D2B38F-B4F3-D3E8-C049-1D2BCCA0F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0096" y="591671"/>
            <a:ext cx="1627240" cy="2016861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54F423C8-EE51-488C-3005-F1815CF01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45399" y="5504789"/>
            <a:ext cx="183776" cy="184720"/>
          </a:xfrm>
          <a:prstGeom prst="ellipse">
            <a:avLst/>
          </a:prstGeom>
          <a:solidFill>
            <a:srgbClr val="F1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E934FB6-7FBF-4A80-A5A8-560308418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736">
            <a:off x="1191318" y="3933574"/>
            <a:ext cx="1851676" cy="25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7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19F6A-3ECB-705F-3B83-4FC8EF75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233588"/>
                </a:solidFill>
              </a:rPr>
              <a:t>Projekt złożony </a:t>
            </a:r>
            <a:br>
              <a:rPr lang="pl-PL" b="1" dirty="0">
                <a:solidFill>
                  <a:srgbClr val="233588"/>
                </a:solidFill>
              </a:rPr>
            </a:br>
            <a:r>
              <a:rPr lang="pl-PL" b="1" dirty="0">
                <a:solidFill>
                  <a:srgbClr val="233588"/>
                </a:solidFill>
              </a:rPr>
              <a:t>i co dalej?</a:t>
            </a:r>
            <a:br>
              <a:rPr lang="pl-PL" sz="4400" dirty="0"/>
            </a:br>
            <a:br>
              <a:rPr lang="pl-PL" sz="4400" dirty="0"/>
            </a:br>
            <a:r>
              <a:rPr lang="pl-PL" sz="3000" b="1" dirty="0">
                <a:solidFill>
                  <a:srgbClr val="233588"/>
                </a:solidFill>
              </a:rPr>
              <a:t>Weryfikacja merytoryczna</a:t>
            </a:r>
            <a:br>
              <a:rPr lang="pl-PL" sz="3200" b="1" dirty="0"/>
            </a:b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31EE69-ABB9-66B1-06EB-5C04F28B7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6" y="591671"/>
            <a:ext cx="4783377" cy="252231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trakcie oceny merytorycznej będziemy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się z Tobą kontaktować, jeżeli Twój projekt:</a:t>
            </a:r>
          </a:p>
          <a:p>
            <a:pPr lvl="1">
              <a:buClr>
                <a:srgbClr val="CC0066"/>
              </a:buClr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budzi wątpliwości</a:t>
            </a:r>
          </a:p>
          <a:p>
            <a:pPr lvl="1">
              <a:buClr>
                <a:srgbClr val="CC0066"/>
              </a:buClr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wymaga doprecyzowania</a:t>
            </a:r>
          </a:p>
          <a:p>
            <a:pPr lvl="1">
              <a:buClr>
                <a:srgbClr val="CC0066"/>
              </a:buClr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otrzebuje korekty lub uzupełnienia</a:t>
            </a: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A1F28CE-E85A-9717-5B8F-78C27FD3E3F9}"/>
              </a:ext>
            </a:extLst>
          </p:cNvPr>
          <p:cNvSpPr txBox="1"/>
          <p:nvPr/>
        </p:nvSpPr>
        <p:spPr>
          <a:xfrm>
            <a:off x="3783106" y="2837429"/>
            <a:ext cx="47653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Skontaktujemy się z Tobą</a:t>
            </a:r>
            <a:b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mejlem lub telefonicznie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FA6E36E-ACFD-B9D6-F540-56D0E66B8FEC}"/>
              </a:ext>
            </a:extLst>
          </p:cNvPr>
          <p:cNvSpPr txBox="1"/>
          <p:nvPr/>
        </p:nvSpPr>
        <p:spPr>
          <a:xfrm>
            <a:off x="3783106" y="4810714"/>
            <a:ext cx="5585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Dlatego u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pewnij się, że podane przez Ciebie dane kontaktowe w formularzu są prawidłowe.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D15BE2FC-8B67-98EF-BFA3-7E19CE2DC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0598" y="2330172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CC932ED9-ABA8-0BD1-CBBD-8F1900BED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0598" y="1982791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A681D86C-FCDD-2D59-5681-663C3C9DD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0598" y="1664309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DEF181D8-773B-F016-2C6A-3E704DF0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72" y="3840144"/>
            <a:ext cx="1843055" cy="242618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AD90FF54-AB81-08E3-D271-960037820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95" y="3750951"/>
            <a:ext cx="1018120" cy="804742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FCAB1570-5178-AC8B-F578-D97D9581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39" y="3313614"/>
            <a:ext cx="1452143" cy="14145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D1A845B-C2C2-75FB-C65A-B94753026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117" flipH="1">
            <a:off x="8705798" y="1173513"/>
            <a:ext cx="1977816" cy="311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6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880CF1-F1E7-ED8E-B5E6-6F7A0000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591671"/>
            <a:ext cx="3392465" cy="558529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Wyniki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CE15D-AD9C-8D3F-3B7E-84ACEAFB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6" y="591671"/>
            <a:ext cx="6418853" cy="558529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 etapie weryfikacji wyniki oceny projektów podamy </a:t>
            </a:r>
            <a:b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publicznej wiadomości na 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bom.mazovia.pl</a:t>
            </a:r>
            <a:endParaRPr lang="pl-PL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Clr>
                <a:srgbClr val="CC0066"/>
              </a:buClr>
            </a:pP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Projekty z pozytywną oceną </a:t>
            </a:r>
            <a:b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przechodzą do głosowania.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Clr>
                <a:srgbClr val="CC0066"/>
              </a:buClr>
            </a:pP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 projektów z negatywną oceną </a:t>
            </a:r>
            <a:b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wraz z uzasadnieniem przysługuje </a:t>
            </a:r>
            <a:b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odwołanie, na które jest </a:t>
            </a:r>
            <a:r>
              <a:rPr lang="pl-PL" sz="2000" b="1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 dni </a:t>
            </a:r>
            <a:br>
              <a:rPr lang="pl-PL" sz="2000" b="1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 dnia opublikowania wyników.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BD34E4DF-53B4-7312-ACA9-7F641CAD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6219" y="1655184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8A022ABF-8245-FE63-0D37-25609C2D3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6219" y="2494679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B55E7C0-CC85-6F37-1525-1AA08865F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9" y="2945735"/>
            <a:ext cx="3077309" cy="303123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C9C6486-DC90-74D0-14FF-D709928FB93E}"/>
              </a:ext>
            </a:extLst>
          </p:cNvPr>
          <p:cNvSpPr txBox="1"/>
          <p:nvPr/>
        </p:nvSpPr>
        <p:spPr>
          <a:xfrm>
            <a:off x="719329" y="3722688"/>
            <a:ext cx="2318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Pamiętaj, </a:t>
            </a:r>
            <a:b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33588"/>
                </a:solidFill>
                <a:effectLst/>
                <a:latin typeface="Alergia Condensed Black" panose="00000A06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masz </a:t>
            </a:r>
            <a:r>
              <a:rPr lang="pl-PL" sz="2000" b="1" dirty="0">
                <a:solidFill>
                  <a:srgbClr val="233588"/>
                </a:solidFill>
                <a:effectLst/>
                <a:latin typeface="Alergia Condensed Black" panose="00000A06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14 dni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odwołanie 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od wyników oceny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F6DDDB-63D1-72F0-04C3-A7419D566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067">
            <a:off x="8450411" y="1772075"/>
            <a:ext cx="3035009" cy="371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8FC2F5-F240-3CBF-2665-46FFF9D6D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276" y="100036"/>
            <a:ext cx="6656173" cy="6407855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Drodzy Mieszkańcy!</a:t>
            </a:r>
            <a:endParaRPr kumimoji="0" lang="pl-PL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Zapraszam do włączenia się w 6. edycję Budżetu Obywatelskiego Mazowsza. </a:t>
            </a:r>
            <a:b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Czekamy na Wasze pomysły, dzięki którym wspólnie zmienimy nasz region. </a:t>
            </a:r>
            <a:b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Budżet jest imponujący i wynosi aż 30 mln zł!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 pomysłu do realizacji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Dzięki Waszemu dotychczasowemu zaangażowaniu wiemy, jakie potrzeby mają mieszkańcy Mazowsza. Zdrowie i bezpieczeństwo, sport i edukacja, kultura i ekologia – to dziedziny, w których zgłaszacie najwięcej projektów.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 środków BOM kupiliśmy już 27 specjalistycznych ambulansów, wybudowaliśmy nowe trasy  rowerowe, nasze biblioteki i szpitale zyskały nowoczesny sprzęt, a na rondzie w Otrębusach powstała rzeźba pary tanecznej zespołu „Mazowsze”. Dzięki Waszym głosom ciągle poszerzamy ofertę wydarzeń kulturalnych, sportowych i edukacyjnych.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Wierzę, że w tej edycji również zaskoczycie mnie nowymi, ciekawymi pomysłami, które zostaną wybrane do realizacji.</a:t>
            </a:r>
            <a:endParaRPr kumimoji="0" lang="pl-PL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Zachęcam do zgłaszania projektów i aktywnego udziału w głosowaniu.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 Struzik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6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Marszałek Województwa Mazowieckiego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CCDE092-767A-9D25-1506-E4F560571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37" y="5140410"/>
            <a:ext cx="2395925" cy="332618"/>
          </a:xfrm>
          <a:prstGeom prst="rect">
            <a:avLst/>
          </a:prstGeom>
        </p:spPr>
      </p:pic>
      <p:pic>
        <p:nvPicPr>
          <p:cNvPr id="5" name="Obraz 4" descr="Marszałek Adam Struzik pozuje do zdjęcia opierając głowę na dłoni i uśmiecha się lekko. ">
            <a:extLst>
              <a:ext uri="{FF2B5EF4-FFF2-40B4-BE49-F238E27FC236}">
                <a16:creationId xmlns:a16="http://schemas.microsoft.com/office/drawing/2014/main" id="{32BE4549-82FD-8E1D-559D-18E8F429A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1680AF-F3B8-539C-ECB3-7434BE4D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Promocja projektu </a:t>
            </a:r>
            <a:br>
              <a:rPr lang="pl-PL" b="1" dirty="0">
                <a:solidFill>
                  <a:srgbClr val="233588"/>
                </a:solidFill>
              </a:rPr>
            </a:br>
            <a:r>
              <a:rPr lang="pl-PL" b="1" dirty="0">
                <a:solidFill>
                  <a:srgbClr val="233588"/>
                </a:solidFill>
              </a:rPr>
              <a:t>i głosowanie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E4E8DC-2054-2B43-24F9-A0DB30E7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6" y="591671"/>
            <a:ext cx="7570693" cy="60337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 już bardzo dużo zależy od Ciebie!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Liczy się zaangażowanie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skuteczna promocja. </a:t>
            </a:r>
          </a:p>
          <a:p>
            <a:pPr>
              <a:lnSpc>
                <a:spcPct val="100000"/>
              </a:lnSpc>
              <a:buClr>
                <a:srgbClr val="CC0066"/>
              </a:buClr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Możesz pobrać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gotowy plakat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naszej strony internetowej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lub przygotować swój. </a:t>
            </a:r>
          </a:p>
          <a:p>
            <a:pPr>
              <a:lnSpc>
                <a:spcPct val="100000"/>
              </a:lnSpc>
              <a:buClr>
                <a:srgbClr val="CC0066"/>
              </a:buClr>
            </a:pPr>
            <a:r>
              <a:rPr lang="pl-PL" sz="2000" dirty="0">
                <a:effectLst/>
                <a:ea typeface="Segoe UI Emoji" panose="020B0502040204020203" pitchFamily="34" charset="0"/>
                <a:cs typeface="Times New Roman" panose="02020603050405020304" pitchFamily="18" charset="0"/>
              </a:rPr>
              <a:t>Wykorzystaj </a:t>
            </a:r>
            <a:r>
              <a:rPr lang="pl-PL" sz="2000" b="1" dirty="0">
                <a:ea typeface="Segoe UI Emoji" panose="020B0502040204020203" pitchFamily="34" charset="0"/>
                <a:cs typeface="Times New Roman" panose="02020603050405020304" pitchFamily="18" charset="0"/>
              </a:rPr>
              <a:t>różne kanały dotarcia </a:t>
            </a:r>
            <a:r>
              <a:rPr lang="pl-PL" sz="2000" dirty="0">
                <a:ea typeface="Segoe UI Emoji" panose="020B0502040204020203" pitchFamily="34" charset="0"/>
                <a:cs typeface="Times New Roman" panose="02020603050405020304" pitchFamily="18" charset="0"/>
              </a:rPr>
              <a:t>do swojej grupy docelowej:  wydarzenia, cykliczne spotkania, które gromadzą lokalną społeczność, media społecznościowe </a:t>
            </a:r>
            <a:r>
              <a:rPr lang="pl-PL" sz="2000" dirty="0">
                <a:effectLst/>
                <a:ea typeface="Segoe UI Emoji" panose="020B0502040204020203" pitchFamily="34" charset="0"/>
                <a:cs typeface="Times New Roman" panose="02020603050405020304" pitchFamily="18" charset="0"/>
              </a:rPr>
              <a:t>(przy promowaniu projektu nie zapomnij oznaczyć naszego profilu Budżet Obywatelski Mazowsza).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CC0066"/>
              </a:buClr>
            </a:pPr>
            <a:r>
              <a:rPr lang="pl-PL" sz="2000" dirty="0">
                <a:effectLst/>
                <a:ea typeface="Segoe UI Emoji" panose="020B0502040204020203" pitchFamily="34" charset="0"/>
                <a:cs typeface="Times New Roman" panose="02020603050405020304" pitchFamily="18" charset="0"/>
              </a:rPr>
              <a:t>Najlepszą formą na zbieranie głosów jest </a:t>
            </a:r>
            <a:r>
              <a:rPr lang="pl-PL" sz="2000" b="1" dirty="0">
                <a:effectLst/>
                <a:ea typeface="Segoe UI Emoji" panose="020B0502040204020203" pitchFamily="34" charset="0"/>
                <a:cs typeface="Times New Roman" panose="02020603050405020304" pitchFamily="18" charset="0"/>
              </a:rPr>
              <a:t>bezpośredni kontakt </a:t>
            </a:r>
            <a:br>
              <a:rPr lang="pl-PL" sz="2000" b="1" dirty="0">
                <a:effectLst/>
                <a:ea typeface="Segoe UI Emoji" panose="020B0502040204020203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ea typeface="Segoe UI Emoji" panose="020B0502040204020203" pitchFamily="34" charset="0"/>
                <a:cs typeface="Times New Roman" panose="02020603050405020304" pitchFamily="18" charset="0"/>
              </a:rPr>
              <a:t>z mieszkańcami</a:t>
            </a:r>
            <a:r>
              <a:rPr lang="pl-PL" sz="2000" dirty="0">
                <a:effectLst/>
                <a:ea typeface="Segoe UI Emoji" panose="020B0502040204020203" pitchFamily="34" charset="0"/>
                <a:cs typeface="Times New Roman" panose="02020603050405020304" pitchFamily="18" charset="0"/>
              </a:rPr>
              <a:t>. Przekonaj ich do oddania głosu na Twój projekt. </a:t>
            </a:r>
            <a:endParaRPr lang="pl-PL" dirty="0">
              <a:ea typeface="Segoe UI Emoji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CC0066"/>
              </a:buClr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Zbierz grupę przyjaciół, weź ze sobą tablet lub smartfon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rusz w miasto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000" dirty="0">
              <a:effectLst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50B3D095-A9B5-79B4-2AC9-08E1F776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6087" y="1429214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DC459B29-D2DF-BF30-2A6C-D383310D9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7238" y="2190444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9A605535-5C38-0EE5-792C-C5741F009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7123" y="3817416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7B223345-ED6A-C2E2-B3F0-805F5613F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6087" y="4560791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F6E44F9-3764-029C-0C48-D0A6B8E08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6" y="2756408"/>
            <a:ext cx="3254330" cy="37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2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51D5E6-4A0A-A40D-8912-18E0BBF8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4" y="591671"/>
            <a:ext cx="3195174" cy="558529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Jak głosować </a:t>
            </a:r>
            <a:br>
              <a:rPr lang="pl-PL" b="1" dirty="0">
                <a:solidFill>
                  <a:srgbClr val="23358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23358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 projekty? </a:t>
            </a:r>
            <a:endParaRPr lang="pl-PL" b="1" dirty="0">
              <a:solidFill>
                <a:srgbClr val="233588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1B9ED4-34E9-B6FA-A799-AA6C3737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865" y="600815"/>
            <a:ext cx="7736449" cy="558529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EEF4FB"/>
              </a:buClr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Wejdź na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bom.mazovia.pl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kliknij przycisk „Głosuj online”.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EEF4FB"/>
              </a:buClr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Uzupełnij swoje dane: imię, nazwisko, miejscowość, powiat, numer telefonu komórkowego.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EEF4FB"/>
              </a:buClr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Wybierz jeden projekt z puli ogólnowojewódzkiej.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EEF4FB"/>
              </a:buClr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Wybierz jeden projekt z puli podregionalnej.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EF4FB"/>
              </a:buClr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Wpisz kod weryfikacyjny, który został wysłany na podany </a:t>
            </a:r>
            <a:b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numer telefonu.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EEF4FB"/>
              </a:buClr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Zagłosuj.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EEF4FB"/>
              </a:buClr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Wypełnij ankietę – będzie nam bardzo miło (nie jest to pozycja obowiązkowa, ale zachęcamy do wypełnienia).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EEF4FB"/>
              </a:buClr>
            </a:pP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Jeżeli nie masz dostępu do Internetu, to urząd zapewnia możliwość oddania głosu w swojej siedzibie bądź jego delegaturach.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E095744-A02D-D22C-D92C-682A197D9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07" y="594194"/>
            <a:ext cx="367202" cy="42702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A5A8424-9249-0D78-432B-4FFA556C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07" y="1254418"/>
            <a:ext cx="367202" cy="42702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6924937-9A9C-F4A4-C151-741F33413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07" y="1921981"/>
            <a:ext cx="367202" cy="42702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F887CD2-7A7E-4CB8-47B1-F93E5BC1E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9" y="2469681"/>
            <a:ext cx="367202" cy="427027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13CF126D-03CE-33C1-F6EF-DF2F70BA1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9" y="3080222"/>
            <a:ext cx="367202" cy="42702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9F583DCF-E0DD-C6E6-551F-8CF2595E2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9" y="3708672"/>
            <a:ext cx="367202" cy="427027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CFA45EA1-4E0F-9AD4-A2B1-6B6588076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07" y="4337123"/>
            <a:ext cx="367202" cy="427027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2DD44990-C098-5D20-76D1-0E4BBA276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07" y="5000158"/>
            <a:ext cx="367202" cy="427027"/>
          </a:xfrm>
          <a:prstGeom prst="rect">
            <a:avLst/>
          </a:prstGeom>
        </p:spPr>
      </p:pic>
      <p:pic>
        <p:nvPicPr>
          <p:cNvPr id="8" name="Obraz 7" descr="Laptop z wyświetlonym na ekranie adresm bom.mazovia.pl">
            <a:extLst>
              <a:ext uri="{FF2B5EF4-FFF2-40B4-BE49-F238E27FC236}">
                <a16:creationId xmlns:a16="http://schemas.microsoft.com/office/drawing/2014/main" id="{7FB614D5-15BE-902F-C815-69197B3786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6" y="2481004"/>
            <a:ext cx="3195174" cy="29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D815F97E-E3CD-E5E9-37B8-DEC9D0F56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" y="2164902"/>
            <a:ext cx="3077309" cy="303123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C51D5E6-4A0A-A40D-8912-18E0BBF8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591671"/>
            <a:ext cx="3172657" cy="558529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Jak głosować </a:t>
            </a:r>
            <a:br>
              <a:rPr lang="pl-PL" b="1" dirty="0">
                <a:solidFill>
                  <a:srgbClr val="23358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233588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 projekty?</a:t>
            </a:r>
            <a:endParaRPr lang="pl-PL" b="1" dirty="0">
              <a:solidFill>
                <a:srgbClr val="233588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1B9ED4-34E9-B6FA-A799-AA6C3737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274" y="637910"/>
            <a:ext cx="7570693" cy="558529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łosować mogą wszyscy mieszkańcy województwa mazowieckiego.</a:t>
            </a:r>
          </a:p>
          <a:p>
            <a:pPr lvl="0">
              <a:lnSpc>
                <a:spcPct val="115000"/>
              </a:lnSpc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łosowanie jest bezpłatne.</a:t>
            </a:r>
          </a:p>
          <a:p>
            <a:pPr lvl="0">
              <a:lnSpc>
                <a:spcPct val="115000"/>
              </a:lnSpc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łosowanie jest prowadzone wyłącznie on-line.</a:t>
            </a:r>
          </a:p>
          <a:p>
            <a:pPr lvl="0">
              <a:lnSpc>
                <a:spcPct val="115000"/>
              </a:lnSpc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ożna zagłosować tylko jeden raz.</a:t>
            </a:r>
          </a:p>
          <a:p>
            <a:pPr lvl="0">
              <a:lnSpc>
                <a:spcPct val="115000"/>
              </a:lnSpc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ożna zagłosować tylko na 2 projekty: jeden z puli ogólnowojewódzkiej i jeden z puli podregionalnej.</a:t>
            </a:r>
          </a:p>
          <a:p>
            <a:pPr lvl="0">
              <a:lnSpc>
                <a:spcPct val="115000"/>
              </a:lnSpc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puli podregionalnej można oddać głos na projekt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dowolnego podregionu.</a:t>
            </a:r>
          </a:p>
          <a:p>
            <a:pPr lvl="0">
              <a:lnSpc>
                <a:spcPct val="115000"/>
              </a:lnSpc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oddania głosu konieczny jest telefon komórkowy.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eden numer telefonu może posłużyć do głosowania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dla maksymalnie trzech osób.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7F81E414-3750-9605-C6DE-4E2234D4A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2701" y="5166397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68B29E93-24BC-27F9-2CAE-E89336834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1408" y="3048060"/>
            <a:ext cx="183776" cy="184720"/>
          </a:xfrm>
          <a:prstGeom prst="ellipse">
            <a:avLst/>
          </a:prstGeom>
          <a:solidFill>
            <a:srgbClr val="F1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5F662024-6D30-3F20-A1A6-8E56DEDAF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1983" y="2549705"/>
            <a:ext cx="183776" cy="184720"/>
          </a:xfrm>
          <a:prstGeom prst="ellipse">
            <a:avLst/>
          </a:pr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3DB6F58D-01E2-E242-28B0-518A11BBF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1945" y="798165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DE687561-60CD-36B9-EC31-C716FCCD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4792" y="1581540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05661029-28E6-DE53-3197-66FFC5CA1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8743" y="4668042"/>
            <a:ext cx="183776" cy="184720"/>
          </a:xfrm>
          <a:prstGeom prst="ellipse">
            <a:avLst/>
          </a:prstGeom>
          <a:solidFill>
            <a:srgbClr val="C91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D5B03DA8-0E0E-3C2A-95A6-21B942A77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1408" y="2094670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80FF799A-2A4E-5EB8-5F6A-F1663943A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2701" y="3858051"/>
            <a:ext cx="183776" cy="184720"/>
          </a:xfrm>
          <a:prstGeom prst="ellipse">
            <a:avLst/>
          </a:prstGeom>
          <a:solidFill>
            <a:srgbClr val="ED6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2E8E12D-9B78-236D-B60F-6D244C39FED8}"/>
              </a:ext>
            </a:extLst>
          </p:cNvPr>
          <p:cNvSpPr txBox="1"/>
          <p:nvPr/>
        </p:nvSpPr>
        <p:spPr>
          <a:xfrm>
            <a:off x="687143" y="2783628"/>
            <a:ext cx="2094248" cy="1959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Jakie projekty wybierzesz?</a:t>
            </a:r>
          </a:p>
          <a:p>
            <a:pPr algn="ctr">
              <a:spcAft>
                <a:spcPts val="800"/>
              </a:spcAf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Czekamy na Twój wybór. </a:t>
            </a:r>
          </a:p>
          <a:p>
            <a:pPr algn="ctr">
              <a:spcAft>
                <a:spcPts val="800"/>
              </a:spcAft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Wykorzystaj </a:t>
            </a:r>
            <a:b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swój głos!</a:t>
            </a:r>
          </a:p>
        </p:txBody>
      </p:sp>
    </p:spTree>
    <p:extLst>
      <p:ext uri="{BB962C8B-B14F-4D97-AF65-F5344CB8AC3E}">
        <p14:creationId xmlns:p14="http://schemas.microsoft.com/office/powerpoint/2010/main" val="3429654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24662-0CB3-1508-097C-A39E53F4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Wyniki głosowania</a:t>
            </a:r>
            <a:br>
              <a:rPr lang="pl-PL" b="1" dirty="0">
                <a:solidFill>
                  <a:srgbClr val="233588"/>
                </a:solidFill>
              </a:rPr>
            </a:br>
            <a:r>
              <a:rPr lang="pl-PL" b="1" dirty="0">
                <a:solidFill>
                  <a:srgbClr val="233588"/>
                </a:solidFill>
              </a:rPr>
              <a:t>i wybór projektów </a:t>
            </a:r>
            <a:br>
              <a:rPr lang="pl-PL" b="1" dirty="0">
                <a:solidFill>
                  <a:srgbClr val="233588"/>
                </a:solidFill>
              </a:rPr>
            </a:br>
            <a:r>
              <a:rPr lang="pl-PL" b="1" dirty="0">
                <a:solidFill>
                  <a:srgbClr val="233588"/>
                </a:solidFill>
              </a:rPr>
              <a:t>do realizacji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AFB732-5053-2E65-3F0B-06E2DF93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Wyniki głosowania </a:t>
            </a: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są jawne. </a:t>
            </a:r>
            <a:b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Przedstawimy je w formie list rankingowych obejmujących wszystkie </a:t>
            </a:r>
            <a:b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projekty w poszczególnych pulach i publikujemy na </a:t>
            </a:r>
            <a:r>
              <a:rPr lang="pl-PL" sz="20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bom.mazovia.pl</a:t>
            </a:r>
            <a:endParaRPr lang="pl-PL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Wybór projektów do realizacji odbywa się w </a:t>
            </a:r>
            <a:r>
              <a:rPr lang="pl-PL" sz="2000" b="1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pl-PL" b="1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2000" b="1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rokach</a:t>
            </a: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85813" indent="-342900">
              <a:lnSpc>
                <a:spcPct val="115000"/>
              </a:lnSpc>
              <a:spcAft>
                <a:spcPts val="800"/>
              </a:spcAft>
              <a:buClr>
                <a:srgbClr val="EEF4FB"/>
              </a:buClr>
            </a:pPr>
            <a:r>
              <a:rPr lang="pl-PL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ybieramy projekty, które w rankingu (w kolejności) uzyskały </a:t>
            </a:r>
            <a:b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najwyższą ilością głosów, aż do wyczerpania ogólnej kwoty przeznaczonej </a:t>
            </a:r>
            <a:b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realizację w ramach poszczególnych pul.</a:t>
            </a:r>
          </a:p>
          <a:p>
            <a:pPr marL="785813" indent="-342900">
              <a:lnSpc>
                <a:spcPct val="115000"/>
              </a:lnSpc>
              <a:spcAft>
                <a:spcPts val="800"/>
              </a:spcAft>
              <a:buClr>
                <a:srgbClr val="EEF4FB"/>
              </a:buClr>
            </a:pPr>
            <a:r>
              <a:rPr lang="pl-PL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Jeśli pozostają oszczędności wybieramy projekty następne w rankingu, </a:t>
            </a:r>
            <a:br>
              <a:rPr lang="pl-PL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których koszty w co najmniej 60% mieszczą się w ramach danej puli środków.</a:t>
            </a:r>
          </a:p>
          <a:p>
            <a:pPr marL="785813" indent="-342900">
              <a:lnSpc>
                <a:spcPct val="115000"/>
              </a:lnSpc>
              <a:spcAft>
                <a:spcPts val="800"/>
              </a:spcAft>
              <a:buClr>
                <a:srgbClr val="EEF4FB"/>
              </a:buClr>
            </a:pPr>
            <a:r>
              <a:rPr lang="pl-PL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Pozostała niewykorzystana kwota zostaje przeznaczona na realizację pierwszego w kolejności projektu, który uzyskał najwięcej głosów </a:t>
            </a:r>
            <a:br>
              <a:rPr lang="pl-PL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jego koszt mieści się w tej kwocie.</a:t>
            </a:r>
          </a:p>
          <a:p>
            <a:pPr marL="785813" indent="-342900">
              <a:lnSpc>
                <a:spcPct val="115000"/>
              </a:lnSpc>
              <a:spcAft>
                <a:spcPts val="800"/>
              </a:spcAft>
              <a:buClr>
                <a:srgbClr val="EEF4FB"/>
              </a:buClr>
            </a:pPr>
            <a:r>
              <a:rPr lang="pl-PL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owtarzamy poprzedni krok do momentu, gdy pozostałe środki </a:t>
            </a:r>
            <a:b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pozwalają na realizację w całości żadnego projektu z listy.  </a:t>
            </a:r>
            <a:endParaRPr lang="pl-PL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Clr>
                <a:srgbClr val="EEF4FB"/>
              </a:buClr>
              <a:buNone/>
            </a:pP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 zatwierdzeniu projektów przyjętych do realizacji na naszej stronie możesz sprawdzać, jaki jest </a:t>
            </a:r>
            <a:r>
              <a:rPr lang="pl-PL" sz="2000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postęp realizacji projektów</a:t>
            </a: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763F063-D1BA-683F-4337-DF196B2CB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55" y="1917965"/>
            <a:ext cx="681103" cy="79206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82A6ECE-A6DC-41C9-1A87-A6A6C7343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54" y="2874367"/>
            <a:ext cx="681103" cy="79206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76FC2B2-8D2F-5AAE-D8CC-BEC392DD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53" y="3825217"/>
            <a:ext cx="681103" cy="79206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AEF94FA-7FB8-F3D2-FEEE-C30843DC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52" y="4617286"/>
            <a:ext cx="681103" cy="7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91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48271-9F2B-E3F4-520C-5ED463A30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3021" y="2447924"/>
            <a:ext cx="7412492" cy="2543175"/>
          </a:xfrm>
        </p:spPr>
        <p:txBody>
          <a:bodyPr>
            <a:noAutofit/>
          </a:bodyPr>
          <a:lstStyle/>
          <a:p>
            <a:pPr algn="l"/>
            <a:r>
              <a:rPr lang="pl-PL" b="1" dirty="0"/>
              <a:t>Powodzenia </a:t>
            </a:r>
            <a:br>
              <a:rPr lang="pl-PL" b="1" dirty="0"/>
            </a:br>
            <a:r>
              <a:rPr lang="pl-PL" sz="4800" dirty="0"/>
              <a:t>w składaniu projektów </a:t>
            </a:r>
            <a:br>
              <a:rPr lang="pl-PL" sz="4800" dirty="0"/>
            </a:br>
            <a:r>
              <a:rPr lang="pl-PL" sz="4800" dirty="0"/>
              <a:t>i głosowaniu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D3DA03F-A418-2568-6C4F-A6898DCD1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525" y="1567054"/>
            <a:ext cx="5073553" cy="480009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562AE6E-A9EB-710B-068D-B9A30DCB6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62" y="726280"/>
            <a:ext cx="1880318" cy="159544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1FCC7E3-EE26-2374-BCFA-C850F0978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64"/>
          <a:stretch/>
        </p:blipFill>
        <p:spPr>
          <a:xfrm>
            <a:off x="9272938" y="5227479"/>
            <a:ext cx="2499641" cy="653557"/>
          </a:xfrm>
          <a:prstGeom prst="rect">
            <a:avLst/>
          </a:prstGeom>
        </p:spPr>
      </p:pic>
      <p:pic>
        <p:nvPicPr>
          <p:cNvPr id="8" name="Obraz 848868752">
            <a:extLst>
              <a:ext uri="{FF2B5EF4-FFF2-40B4-BE49-F238E27FC236}">
                <a16:creationId xmlns:a16="http://schemas.microsoft.com/office/drawing/2014/main" id="{8E36E34B-22E5-5D08-AD4C-9E81E4EF9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664" y="5894155"/>
            <a:ext cx="2480849" cy="65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2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C6292B-0ACF-CAE8-FDE3-0273BF62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Co to jest Budżet Obywatelski Mazowsza?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121BA9A-1DCC-6ED1-76D8-A35BF7D6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299"/>
            <a:ext cx="3315256" cy="326561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154D5E-B4AD-156B-62FA-43865942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6" y="591671"/>
            <a:ext cx="7965140" cy="55852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Budżet Obywatelski Mazowsza </a:t>
            </a: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wydzielona część budżetu </a:t>
            </a:r>
            <a:b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województwa </a:t>
            </a:r>
            <a: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azowieckiego, o której przeznaczeniu decydują </a:t>
            </a:r>
            <a:b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głosowaniu mieszkańcy. </a:t>
            </a:r>
            <a:r>
              <a:rPr lang="pl-PL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 dyspozycji jest 30 mln zł</a:t>
            </a: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Zgłaszając projekt masz szansę zrealizować własne pomysły </a:t>
            </a:r>
            <a:b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zmienić swoje otoczenie. To Twój wkład w rozwój województwa!</a:t>
            </a:r>
            <a:endParaRPr lang="pl-PL" sz="2200" dirty="0">
              <a:latin typeface="+mj-lt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Porozmawiaj z sąsiadami, przyjaciółmi, rodziną i wspólnie zdecydujcie z jakiego obszaru tematycznego chcielibyście </a:t>
            </a:r>
            <a:br>
              <a:rPr lang="pl-PL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złożyć projekt.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Czy będzie to kultura i organizacja festiwalu czy może zdrowie </a:t>
            </a:r>
            <a:b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warsztaty dotyczące psychorozwoju dzieci i młodzieży?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l-PL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Decyzja należy do Ciebie</a:t>
            </a:r>
            <a:r>
              <a:rPr lang="pl-P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Informator jest przewodnikiem, który pokaże Ci, jak przygotować </a:t>
            </a:r>
            <a:b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złożyć wymyślony przez Ciebie projekt. </a:t>
            </a:r>
          </a:p>
          <a:p>
            <a:pPr marL="0" indent="0">
              <a:buNone/>
            </a:pPr>
            <a:endParaRPr lang="pl-PL" sz="2000" b="1" dirty="0">
              <a:solidFill>
                <a:srgbClr val="26262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solidFill>
                <a:srgbClr val="26262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87F1A71-EEE8-9C51-BEE3-22D7961BCDEF}"/>
              </a:ext>
            </a:extLst>
          </p:cNvPr>
          <p:cNvSpPr txBox="1"/>
          <p:nvPr/>
        </p:nvSpPr>
        <p:spPr>
          <a:xfrm>
            <a:off x="550724" y="3730192"/>
            <a:ext cx="24402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/>
              <a:t>Zdecyduj,</a:t>
            </a:r>
          </a:p>
          <a:p>
            <a:pPr algn="ctr"/>
            <a:r>
              <a:rPr lang="pl-PL" sz="2000"/>
              <a:t>na co zostaną </a:t>
            </a:r>
            <a:br>
              <a:rPr lang="pl-PL" sz="2000"/>
            </a:br>
            <a:r>
              <a:rPr lang="pl-PL" sz="2000"/>
              <a:t>wydane środki </a:t>
            </a:r>
            <a:br>
              <a:rPr lang="pl-PL" sz="2000"/>
            </a:br>
            <a:r>
              <a:rPr lang="pl-PL" sz="2000"/>
              <a:t>z budżetu województwa</a:t>
            </a:r>
          </a:p>
        </p:txBody>
      </p:sp>
    </p:spTree>
    <p:extLst>
      <p:ext uri="{BB962C8B-B14F-4D97-AF65-F5344CB8AC3E}">
        <p14:creationId xmlns:p14="http://schemas.microsoft.com/office/powerpoint/2010/main" val="265163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4683F-90E8-1FAD-44CB-FFA5AF05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591671"/>
            <a:ext cx="3147943" cy="558529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Pojęcia, które trzeba znać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B4EB7C-FE1A-97C9-5775-033ED85EC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6" y="591671"/>
            <a:ext cx="8161846" cy="5585292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Zadania o charakterze inwestycyjnym </a:t>
            </a:r>
            <a:b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zadania „twarde”, namacalne, np. zakup karetki, budowa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ścieżki pieszo-rowerowej lub boiska. Pamiętaj, że budowa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nowego obiektu może być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realizowana tylko na nieruchomościach, </a:t>
            </a:r>
            <a:b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których tytuł prawny ma województwo </a:t>
            </a:r>
            <a:r>
              <a:rPr 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azowieckie lub jego jednostka organizacyjna, spółka, w których województwo jest udziałowcem lub akcjonariuszem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b="1" dirty="0">
                <a:ea typeface="Calibri"/>
                <a:cs typeface="Times New Roman"/>
              </a:rPr>
              <a:t>Przykładowe realizacje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D01549-9F7C-DCB2-A9D4-971AF0B8D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24" y="2008985"/>
            <a:ext cx="1674827" cy="199141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F612719-4B48-FBB8-ABB8-AB3F3D4B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573">
            <a:off x="987621" y="2122336"/>
            <a:ext cx="1891244" cy="224873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BF3B1C5-5F94-0264-6574-AF77F008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23" y="4607250"/>
            <a:ext cx="1685762" cy="2004412"/>
          </a:xfrm>
          <a:prstGeom prst="rect">
            <a:avLst/>
          </a:prstGeom>
        </p:spPr>
      </p:pic>
      <p:pic>
        <p:nvPicPr>
          <p:cNvPr id="4" name="Obraz 3" descr="Zaparkowana żółta karetka marki renault. Na masce pojazdu napis ambulans w kolorze czerwonym. Drzwi do karetki są otwarte a przed karetką stoi czerwony winder Mazowsze serce polski. ">
            <a:extLst>
              <a:ext uri="{FF2B5EF4-FFF2-40B4-BE49-F238E27FC236}">
                <a16:creationId xmlns:a16="http://schemas.microsoft.com/office/drawing/2014/main" id="{815C7DF7-65E1-6B7E-1B1D-B2E0B7F96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61" y="3715081"/>
            <a:ext cx="2598875" cy="173216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3E3FF26-9EBD-D02D-8770-0C76D3B2DB13}"/>
              </a:ext>
            </a:extLst>
          </p:cNvPr>
          <p:cNvSpPr txBox="1"/>
          <p:nvPr/>
        </p:nvSpPr>
        <p:spPr>
          <a:xfrm>
            <a:off x="3893211" y="5510865"/>
            <a:ext cx="26909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Zakup dwóch ambulansów specjalistycznych typu B i typu C</a:t>
            </a:r>
            <a:endParaRPr lang="pl-PL" sz="1400" dirty="0">
              <a:ea typeface="Calibri"/>
              <a:cs typeface="Calibri"/>
            </a:endParaRPr>
          </a:p>
          <a:p>
            <a:pPr algn="ctr"/>
            <a:endParaRPr lang="pl-PL" sz="1400" dirty="0">
              <a:latin typeface="Aptos Display" panose="020B0004020202020204" pitchFamily="34" charset="0"/>
              <a:ea typeface="Calibri"/>
              <a:cs typeface="Calibri"/>
            </a:endParaRPr>
          </a:p>
        </p:txBody>
      </p:sp>
      <p:pic>
        <p:nvPicPr>
          <p:cNvPr id="8" name="Obraz 7" descr="Szachownica, na której stoją białe oraz czarne szachy. W oddali drewniane huśtawki, które stoją na piasku, a za nimi jest widoczny las. ">
            <a:extLst>
              <a:ext uri="{FF2B5EF4-FFF2-40B4-BE49-F238E27FC236}">
                <a16:creationId xmlns:a16="http://schemas.microsoft.com/office/drawing/2014/main" id="{AC689B35-7360-1C2C-B557-48BBA6FE4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r="20430"/>
          <a:stretch/>
        </p:blipFill>
        <p:spPr>
          <a:xfrm>
            <a:off x="6584196" y="3706138"/>
            <a:ext cx="2612363" cy="1732161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6991AE1-9940-0E4E-4A95-7F8EB4D36FC5}"/>
              </a:ext>
            </a:extLst>
          </p:cNvPr>
          <p:cNvSpPr txBox="1"/>
          <p:nvPr/>
        </p:nvSpPr>
        <p:spPr>
          <a:xfrm>
            <a:off x="6584196" y="5510865"/>
            <a:ext cx="25988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0" i="0" dirty="0">
                <a:solidFill>
                  <a:srgbClr val="222222"/>
                </a:solidFill>
                <a:effectLst/>
              </a:rPr>
              <a:t>Etno plac zabaw </a:t>
            </a:r>
            <a:br>
              <a:rPr lang="pl-PL" sz="1400" b="0" i="0" dirty="0">
                <a:solidFill>
                  <a:srgbClr val="222222"/>
                </a:solidFill>
                <a:effectLst/>
              </a:rPr>
            </a:br>
            <a:r>
              <a:rPr lang="pl-PL" sz="1400" b="0" i="0" dirty="0">
                <a:solidFill>
                  <a:srgbClr val="222222"/>
                </a:solidFill>
                <a:effectLst/>
              </a:rPr>
              <a:t>w Muzeum Wsi Mazowieckiej w Sierpcu</a:t>
            </a:r>
            <a:endParaRPr lang="pl-PL" sz="1400" dirty="0">
              <a:ea typeface="Calibri"/>
              <a:cs typeface="Calibri"/>
            </a:endParaRPr>
          </a:p>
        </p:txBody>
      </p:sp>
      <p:pic>
        <p:nvPicPr>
          <p:cNvPr id="14" name="Obraz 13" descr="Rzeźba plenerowa zlokalizowana na rondzie, przedstawiającej parę tancerzy w strojach ludowych">
            <a:extLst>
              <a:ext uri="{FF2B5EF4-FFF2-40B4-BE49-F238E27FC236}">
                <a16:creationId xmlns:a16="http://schemas.microsoft.com/office/drawing/2014/main" id="{D8FAA800-7953-99A4-BCCA-F7DEF9A0DB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19" y="3714659"/>
            <a:ext cx="2598874" cy="173258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20C8A0-5D29-2836-B3E6-C7A76C8B1A7D}"/>
              </a:ext>
            </a:extLst>
          </p:cNvPr>
          <p:cNvSpPr txBox="1"/>
          <p:nvPr/>
        </p:nvSpPr>
        <p:spPr>
          <a:xfrm>
            <a:off x="9316619" y="5510865"/>
            <a:ext cx="2598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Roztańczone rondo</a:t>
            </a:r>
            <a:endParaRPr lang="pl-PL" sz="1400" dirty="0">
              <a:ea typeface="Calibri"/>
              <a:cs typeface="Calibri"/>
            </a:endParaRPr>
          </a:p>
        </p:txBody>
      </p:sp>
      <p:pic>
        <p:nvPicPr>
          <p:cNvPr id="7" name="Symbol zastępczy zawartości 8">
            <a:extLst>
              <a:ext uri="{FF2B5EF4-FFF2-40B4-BE49-F238E27FC236}">
                <a16:creationId xmlns:a16="http://schemas.microsoft.com/office/drawing/2014/main" id="{F6ED702E-B55F-15B7-0955-03F1D6030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0" t="-3223" r="11719" b="75527"/>
          <a:stretch/>
        </p:blipFill>
        <p:spPr>
          <a:xfrm rot="398550">
            <a:off x="-57169" y="4267904"/>
            <a:ext cx="2319864" cy="266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5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4683F-90E8-1FAD-44CB-FFA5AF05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591671"/>
            <a:ext cx="3158163" cy="558529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Pojęcia, które trzeba znać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B4EB7C-FE1A-97C9-5775-033ED85EC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6" y="591671"/>
            <a:ext cx="8161846" cy="5585292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Zadania o charakterze </a:t>
            </a:r>
            <a:r>
              <a:rPr lang="pl-PL" b="1" dirty="0"/>
              <a:t>nieinwestycyjnym</a:t>
            </a:r>
            <a:b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/>
              <a:t>czyli zadania „miękkie” np. szkolenia, warsztaty, koncerty, </a:t>
            </a:r>
            <a:br>
              <a:rPr lang="pl-PL" dirty="0"/>
            </a:br>
            <a:r>
              <a:rPr lang="pl-PL" dirty="0"/>
              <a:t>wydarzenia tematyczne.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b="1" dirty="0"/>
              <a:t>Projekt ogólnodostępny </a:t>
            </a:r>
            <a:br>
              <a:rPr lang="pl-PL" b="1" dirty="0"/>
            </a:br>
            <a:r>
              <a:rPr lang="pl-PL" dirty="0"/>
              <a:t>to projekt, dostępny dla wszystkich mieszkańców województwa mazowieckiego, w tym dla osób ze szczególnymi potrzebami, </a:t>
            </a:r>
            <a:br>
              <a:rPr lang="pl-PL" dirty="0"/>
            </a:br>
            <a:r>
              <a:rPr lang="pl-PL" dirty="0"/>
              <a:t>tworzony zgodnie z zasadami projektowania uniwersalnego. </a:t>
            </a:r>
            <a:endParaRPr lang="pl-PL" dirty="0">
              <a:ea typeface="Calibri"/>
              <a:cs typeface="Calibri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b="1" dirty="0">
                <a:ea typeface="Calibri"/>
                <a:cs typeface="Times New Roman"/>
              </a:rPr>
              <a:t>Przykładowe realizacje</a:t>
            </a:r>
            <a:endParaRPr lang="pl-PL" dirty="0"/>
          </a:p>
        </p:txBody>
      </p:sp>
      <p:pic>
        <p:nvPicPr>
          <p:cNvPr id="4" name="Obraz 3" descr="Eksperyment chemiczny z czterema probówkami zawierającymi niebieską ciecz, do jednej z nich wyciskany jest sok z cytryny. ">
            <a:extLst>
              <a:ext uri="{FF2B5EF4-FFF2-40B4-BE49-F238E27FC236}">
                <a16:creationId xmlns:a16="http://schemas.microsoft.com/office/drawing/2014/main" id="{815C7DF7-65E1-6B7E-1B1D-B2E0B7F961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698" y="3879540"/>
            <a:ext cx="2595383" cy="173216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3E3FF26-9EBD-D02D-8770-0C76D3B2DB13}"/>
              </a:ext>
            </a:extLst>
          </p:cNvPr>
          <p:cNvSpPr txBox="1"/>
          <p:nvPr/>
        </p:nvSpPr>
        <p:spPr>
          <a:xfrm>
            <a:off x="3809302" y="5676241"/>
            <a:ext cx="2690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Młodzi </a:t>
            </a:r>
            <a:r>
              <a:rPr lang="pl-PL" sz="1400" dirty="0" err="1"/>
              <a:t>Einsteini</a:t>
            </a:r>
            <a:r>
              <a:rPr lang="pl-PL" sz="1400" dirty="0"/>
              <a:t> — z fizyką </a:t>
            </a:r>
            <a:br>
              <a:rPr lang="pl-PL" sz="1400" dirty="0"/>
            </a:br>
            <a:r>
              <a:rPr lang="pl-PL" sz="1400" dirty="0"/>
              <a:t>i chemią za pan brat</a:t>
            </a:r>
            <a:endParaRPr lang="pl-PL" sz="1400" dirty="0">
              <a:ea typeface="Calibri"/>
              <a:cs typeface="Calibri"/>
            </a:endParaRPr>
          </a:p>
        </p:txBody>
      </p:sp>
      <p:pic>
        <p:nvPicPr>
          <p:cNvPr id="7" name="Obraz 6" descr="Talerz z jedzeniem, który jest dekorowany sosem. W rogu stoi patelnia z podobnym daniem, a po przeciwległej stronie na talerzu stoi talerz z chlebkami naan. ">
            <a:extLst>
              <a:ext uri="{FF2B5EF4-FFF2-40B4-BE49-F238E27FC236}">
                <a16:creationId xmlns:a16="http://schemas.microsoft.com/office/drawing/2014/main" id="{BFC4E691-0AA5-7036-A2E5-9D488D3E1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07" y="3877210"/>
            <a:ext cx="2598489" cy="1734491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6991AE1-9940-0E4E-4A95-7F8EB4D36FC5}"/>
              </a:ext>
            </a:extLst>
          </p:cNvPr>
          <p:cNvSpPr txBox="1"/>
          <p:nvPr/>
        </p:nvSpPr>
        <p:spPr>
          <a:xfrm>
            <a:off x="6584196" y="5703084"/>
            <a:ext cx="2598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Kuchnia Mazowsza </a:t>
            </a:r>
            <a:br>
              <a:rPr lang="pl-PL" sz="1400" dirty="0"/>
            </a:br>
            <a:r>
              <a:rPr lang="pl-PL" sz="1400" dirty="0"/>
              <a:t>a reszta Świata</a:t>
            </a:r>
            <a:endParaRPr lang="pl-PL" sz="1400" dirty="0">
              <a:ea typeface="Calibri"/>
              <a:cs typeface="Calibri"/>
            </a:endParaRPr>
          </a:p>
        </p:txBody>
      </p:sp>
      <p:pic>
        <p:nvPicPr>
          <p:cNvPr id="13" name="Obraz 12" descr="Samochód osobowy na mokrej nawierzchni wykonuje manewr podczas szkolenia z bezpiecznej jazdy. Widać rozprysk wody i ustawione pachołki. ">
            <a:extLst>
              <a:ext uri="{FF2B5EF4-FFF2-40B4-BE49-F238E27FC236}">
                <a16:creationId xmlns:a16="http://schemas.microsoft.com/office/drawing/2014/main" id="{F9529D4F-779F-A24F-C085-484E135A9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3131" y="3877211"/>
            <a:ext cx="2598875" cy="173449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220C8A0-5D29-2836-B3E6-C7A76C8B1A7D}"/>
              </a:ext>
            </a:extLst>
          </p:cNvPr>
          <p:cNvSpPr txBox="1"/>
          <p:nvPr/>
        </p:nvSpPr>
        <p:spPr>
          <a:xfrm>
            <a:off x="9266980" y="5676241"/>
            <a:ext cx="26350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Szkolenie dla młodych kierowców z bezpiecznej jazdy samochodem</a:t>
            </a:r>
            <a:endParaRPr lang="pl-PL" sz="1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0B209CB-C4F1-0E9B-05F9-D0FA22A31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9515">
            <a:off x="167968" y="1659617"/>
            <a:ext cx="1878054" cy="2233052"/>
          </a:xfrm>
          <a:prstGeom prst="rect">
            <a:avLst/>
          </a:prstGeo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A5C7F37E-12D5-4571-B186-60213BB9B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4" t="84171" r="28198"/>
          <a:stretch/>
        </p:blipFill>
        <p:spPr>
          <a:xfrm rot="605163">
            <a:off x="491726" y="5254283"/>
            <a:ext cx="2236916" cy="1235685"/>
          </a:xfrm>
          <a:prstGeom prst="rect">
            <a:avLst/>
          </a:prstGeom>
        </p:spPr>
      </p:pic>
      <p:pic>
        <p:nvPicPr>
          <p:cNvPr id="12" name="Symbol zastępczy zawartości 8">
            <a:extLst>
              <a:ext uri="{FF2B5EF4-FFF2-40B4-BE49-F238E27FC236}">
                <a16:creationId xmlns:a16="http://schemas.microsoft.com/office/drawing/2014/main" id="{886E947E-90BC-E392-0EF7-4F8EAF60F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7" r="21993" b="81478"/>
          <a:stretch/>
        </p:blipFill>
        <p:spPr>
          <a:xfrm>
            <a:off x="724738" y="3444281"/>
            <a:ext cx="1172815" cy="944101"/>
          </a:xfrm>
          <a:prstGeom prst="rect">
            <a:avLst/>
          </a:prstGeom>
        </p:spPr>
      </p:pic>
      <p:pic>
        <p:nvPicPr>
          <p:cNvPr id="14" name="Symbol zastępczy zawartości 8">
            <a:extLst>
              <a:ext uri="{FF2B5EF4-FFF2-40B4-BE49-F238E27FC236}">
                <a16:creationId xmlns:a16="http://schemas.microsoft.com/office/drawing/2014/main" id="{91B2C55D-B131-AC6C-2D2E-E531BEE2F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1" t="47541" r="47239" b="28404"/>
          <a:stretch/>
        </p:blipFill>
        <p:spPr>
          <a:xfrm>
            <a:off x="1311146" y="2683464"/>
            <a:ext cx="1718963" cy="1669848"/>
          </a:xfrm>
          <a:prstGeom prst="rect">
            <a:avLst/>
          </a:prstGeom>
        </p:spPr>
      </p:pic>
      <p:pic>
        <p:nvPicPr>
          <p:cNvPr id="15" name="Symbol zastępczy zawartości 8">
            <a:extLst>
              <a:ext uri="{FF2B5EF4-FFF2-40B4-BE49-F238E27FC236}">
                <a16:creationId xmlns:a16="http://schemas.microsoft.com/office/drawing/2014/main" id="{EAC7C81A-8E66-C97F-B3E9-CA478F4C8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r="93614" b="76991"/>
          <a:stretch/>
        </p:blipFill>
        <p:spPr>
          <a:xfrm>
            <a:off x="503825" y="4108895"/>
            <a:ext cx="842635" cy="11538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6F58F9D-3385-CF4E-98C0-688ECE16C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t="78533" r="77743"/>
          <a:stretch/>
        </p:blipFill>
        <p:spPr>
          <a:xfrm>
            <a:off x="1592516" y="4221630"/>
            <a:ext cx="1686805" cy="16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8C27B8-7CB6-FC2C-259A-296AEC2A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233588"/>
                </a:solidFill>
                <a:latin typeface="Alergia Condensed Black" panose="00000A06000000000000" pitchFamily="50" charset="0"/>
              </a:rPr>
              <a:t>Zgłoszenie projektu</a:t>
            </a:r>
            <a:br>
              <a:rPr lang="pl-PL" sz="4000" dirty="0"/>
            </a:br>
            <a:br>
              <a:rPr lang="pl-PL" sz="4000" dirty="0"/>
            </a:br>
            <a:r>
              <a:rPr lang="pl-PL" sz="3000" b="1" dirty="0">
                <a:solidFill>
                  <a:srgbClr val="233588"/>
                </a:solidFill>
              </a:rPr>
              <a:t>Krok 1</a:t>
            </a:r>
            <a:br>
              <a:rPr lang="pl-PL" sz="3000" b="1" dirty="0"/>
            </a:br>
            <a:r>
              <a:rPr lang="pl-PL" sz="3000" b="1" dirty="0"/>
              <a:t>Znajdź pomysł</a:t>
            </a:r>
            <a:br>
              <a:rPr lang="pl-PL" sz="3000" b="1" dirty="0"/>
            </a:br>
            <a:r>
              <a:rPr lang="pl-PL" sz="3000" b="1" dirty="0"/>
              <a:t>na projekt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9553D3-71C1-26E0-07FD-1FE0BDA91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6" y="591671"/>
            <a:ext cx="7570693" cy="3916829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l-PL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Zastanów się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 lub z grupą przyjaciół, współpracowników, sąsiadów, co chcesz zmienić w swoim otoczeniu i jakiego rodzaju składasz projekt: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inwestycyjny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kwoty  </a:t>
            </a:r>
            <a:r>
              <a:rPr lang="pl-PL" sz="3600" b="1" dirty="0">
                <a:solidFill>
                  <a:srgbClr val="23358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1 200 000 zł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pl-PL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nieinwestycyjny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kwoty </a:t>
            </a:r>
            <a:r>
              <a:rPr lang="pl-PL" sz="3600" b="1" dirty="0">
                <a:solidFill>
                  <a:srgbClr val="23358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240 000 zł</a:t>
            </a:r>
            <a:endParaRPr lang="pl-PL" sz="3600" b="1" dirty="0">
              <a:solidFill>
                <a:srgbClr val="23358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pl-PL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Skonsultuj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swój pomysł z osobami,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których jest skierowany.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powinien odpowiadać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potrzebom potencjalnych odbiorców</a:t>
            </a:r>
            <a:r>
              <a:rPr lang="pl-PL" sz="2000" dirty="0">
                <a:solidFill>
                  <a:srgbClr val="26262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CD61027-A3A4-7ABE-5166-06C53726E0D7}"/>
              </a:ext>
            </a:extLst>
          </p:cNvPr>
          <p:cNvSpPr txBox="1"/>
          <p:nvPr/>
        </p:nvSpPr>
        <p:spPr>
          <a:xfrm>
            <a:off x="4767065" y="4822746"/>
            <a:ext cx="350499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Masz więcej pomysłów?</a:t>
            </a:r>
          </a:p>
          <a:p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Pamiętaj, możesz zgłosić więcej </a:t>
            </a:r>
          </a:p>
          <a:p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niż jeden projekt</a:t>
            </a:r>
            <a:r>
              <a:rPr lang="pl-PL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3C12B0BE-26E8-19A0-0158-FEACAB4B1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2410" y="1874929"/>
            <a:ext cx="192130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3C287A75-AADC-1F65-ADED-0ED8BA262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2410" y="2498646"/>
            <a:ext cx="192130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5E1704D-6CF3-AEAF-8AD9-1F9D67614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09" y="4302305"/>
            <a:ext cx="1843623" cy="16767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BDA6F43-04D2-849F-DB51-A35BCFC54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52" y="4176052"/>
            <a:ext cx="2060263" cy="174812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2D9569A-A481-F7A9-7AC5-132F24941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44" y="6033949"/>
            <a:ext cx="4310493" cy="2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5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8C27B8-7CB6-FC2C-259A-296AEC2A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Zgłoszenie projektu</a:t>
            </a:r>
            <a:br>
              <a:rPr lang="pl-PL" sz="4000" dirty="0"/>
            </a:br>
            <a:br>
              <a:rPr lang="pl-PL" sz="4000" dirty="0"/>
            </a:br>
            <a:r>
              <a:rPr lang="pl-PL" sz="3000" b="1" dirty="0">
                <a:solidFill>
                  <a:srgbClr val="233588"/>
                </a:solidFill>
              </a:rPr>
              <a:t>Krok 2</a:t>
            </a:r>
            <a:br>
              <a:rPr lang="pl-PL" sz="3000" b="1" dirty="0"/>
            </a:br>
            <a:r>
              <a:rPr lang="pl-PL" sz="3000" b="1" dirty="0"/>
              <a:t>Opisz swój </a:t>
            </a:r>
            <a:br>
              <a:rPr lang="pl-PL" sz="3000" b="1" dirty="0"/>
            </a:br>
            <a:r>
              <a:rPr lang="pl-PL" sz="3000" b="1" dirty="0"/>
              <a:t>pomysł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9553D3-71C1-26E0-07FD-1FE0BDA9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pl-PL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pisz projekt w formularzu zgłoszeniowym: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wybierz kategorię z listy,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wymyśl ciekawy i inspirujący tytuł, </a:t>
            </a:r>
          </a:p>
          <a:p>
            <a:pPr lvl="1">
              <a:lnSpc>
                <a:spcPct val="115000"/>
              </a:lnSpc>
              <a:spcBef>
                <a:spcPts val="600"/>
              </a:spcBef>
            </a:pPr>
            <a:r>
              <a:rPr lang="pl-PL" sz="2200" dirty="0">
                <a:ea typeface="Calibri" panose="020F0502020204030204" pitchFamily="34" charset="0"/>
              </a:rPr>
              <a:t>stwórz skrócony opis projektu, który będzie </a:t>
            </a:r>
            <a:br>
              <a:rPr lang="pl-PL" sz="2200" dirty="0">
                <a:ea typeface="Calibri" panose="020F0502020204030204" pitchFamily="34" charset="0"/>
              </a:rPr>
            </a:br>
            <a:r>
              <a:rPr lang="pl-PL" sz="2200" dirty="0">
                <a:ea typeface="Calibri" panose="020F0502020204030204" pitchFamily="34" charset="0"/>
              </a:rPr>
              <a:t>promował Twój projekt podczas głosowania, </a:t>
            </a:r>
            <a:endParaRPr lang="pl-PL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rzygotuj szczegółowe założenia projektu, </a:t>
            </a:r>
          </a:p>
          <a:p>
            <a:pPr lvl="1">
              <a:spcBef>
                <a:spcPts val="600"/>
              </a:spcBef>
            </a:pPr>
            <a:r>
              <a:rPr lang="pl-PL" sz="2200" dirty="0">
                <a:effectLst/>
                <a:ea typeface="Calibri" panose="020F0502020204030204" pitchFamily="34" charset="0"/>
              </a:rPr>
              <a:t>określ adresatów projektu.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F914FA-F495-0024-B97E-7821774AC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367">
            <a:off x="7643564" y="2781951"/>
            <a:ext cx="4297265" cy="4065645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DB571865-A5A7-E28E-BF24-EDC3B73F6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0416" y="1696166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5B195A0-90DF-14B2-84FE-C32FD23E4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6666" y="1196247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AB8BCF9-1AAE-CA3D-003C-2229684C7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2" y="2737027"/>
            <a:ext cx="5125119" cy="519033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7592F56-9C02-D9B7-347F-04B8BF8E4AD2}"/>
              </a:ext>
            </a:extLst>
          </p:cNvPr>
          <p:cNvSpPr txBox="1"/>
          <p:nvPr/>
        </p:nvSpPr>
        <p:spPr>
          <a:xfrm>
            <a:off x="4235523" y="4814774"/>
            <a:ext cx="31969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b="1" dirty="0">
                <a:solidFill>
                  <a:schemeClr val="bg1"/>
                </a:solidFill>
              </a:rPr>
              <a:t>Pamiętaj, </a:t>
            </a:r>
            <a:br>
              <a:rPr lang="pl-PL" sz="2200" dirty="0">
                <a:solidFill>
                  <a:schemeClr val="bg1"/>
                </a:solidFill>
              </a:rPr>
            </a:br>
            <a:r>
              <a:rPr lang="pl-PL" sz="2200" dirty="0">
                <a:solidFill>
                  <a:schemeClr val="bg1"/>
                </a:solidFill>
              </a:rPr>
              <a:t>aby wypełnić </a:t>
            </a:r>
          </a:p>
          <a:p>
            <a:pPr algn="ctr"/>
            <a:r>
              <a:rPr lang="pl-PL" sz="2200" dirty="0">
                <a:solidFill>
                  <a:schemeClr val="bg1"/>
                </a:solidFill>
              </a:rPr>
              <a:t>wszystkie pola formularza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9CC08915-34CE-4542-0192-26A3F874F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0416" y="2129184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835F3987-95D6-0FC8-7000-4887C4ED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0416" y="2985381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48ADC81F-4437-20C2-847E-F971BA3C7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0416" y="3465016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149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8C27B8-7CB6-FC2C-259A-296AEC2A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Zgłoszenie projektu</a:t>
            </a:r>
            <a:br>
              <a:rPr lang="pl-PL" sz="4000" dirty="0"/>
            </a:br>
            <a:br>
              <a:rPr lang="pl-PL" sz="4000" dirty="0"/>
            </a:br>
            <a:r>
              <a:rPr lang="pl-PL" sz="3000" b="1" dirty="0">
                <a:solidFill>
                  <a:srgbClr val="233588"/>
                </a:solidFill>
              </a:rPr>
              <a:t>Krok 3</a:t>
            </a:r>
            <a:br>
              <a:rPr lang="pl-PL" sz="3000" b="1" dirty="0"/>
            </a:br>
            <a:r>
              <a:rPr lang="pl-PL" sz="3000" b="1" dirty="0"/>
              <a:t>Stwórz kosztorys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9553D3-71C1-26E0-07FD-1FE0BDA91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106" y="591670"/>
            <a:ext cx="7965140" cy="543261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Przygotuj kosztorys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 podziałem na poszczególne elementy.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Postaraj się wykonać go szczegółowo. Uwzględnij jak najwięcej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pozycji kosztowych. Im bardziej szczegółowy kosztorys, tym mniej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budzi wątpliwości w trakcie oceny merytorycznej.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Zadbaj o to, aby podane koszty odpowiadały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cenom rynkowym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poszczególnych usług lub produktów.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Ważne, aby w kosztorysie planowanej inwestycji lub wydarzenia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uwzględnić rozwiązania zapewniające 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dostępność osobom </a:t>
            </a:r>
            <a:b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 szczególnymi potrzebami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Dzięki temu w Twoim projekcie będą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mogły uczestniczyć osoby z niepełnosprawnością ruchową, wzrokową </a:t>
            </a:r>
            <a:b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czy słuchową. </a:t>
            </a:r>
          </a:p>
          <a:p>
            <a:endParaRPr lang="pl-PL" sz="2000" dirty="0">
              <a:solidFill>
                <a:srgbClr val="26262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FE4C754-93A9-54D4-EECD-E3A011C6500B}"/>
              </a:ext>
            </a:extLst>
          </p:cNvPr>
          <p:cNvSpPr txBox="1"/>
          <p:nvPr/>
        </p:nvSpPr>
        <p:spPr>
          <a:xfrm>
            <a:off x="3915524" y="5381430"/>
            <a:ext cx="81195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Jeśli zaplanujesz w budżecie środki na dostępność – podczas komunikacji wydarzenia lub rezerwacji miejsca na wydarzenie zapytamy, </a:t>
            </a:r>
            <a:b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czy uczestnicy chcą skorzystać z konkretnej usługi dostępności. </a:t>
            </a:r>
            <a:endParaRPr lang="pl-PL" sz="20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FBCFA35-6AAF-D07B-C925-9D91BF71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3455350"/>
            <a:ext cx="3052482" cy="300677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BABFDC3-7FE0-189F-D225-93F65FE34A48}"/>
              </a:ext>
            </a:extLst>
          </p:cNvPr>
          <p:cNvSpPr txBox="1"/>
          <p:nvPr/>
        </p:nvSpPr>
        <p:spPr>
          <a:xfrm>
            <a:off x="540676" y="4334388"/>
            <a:ext cx="2440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amiętaj </a:t>
            </a:r>
            <a:br>
              <a:rPr lang="pl-PL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maksymalnych kwotach wartości projektu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04C0A58-3AEE-6CAF-D496-A3D016635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854895" y="5381430"/>
            <a:ext cx="69124" cy="1015663"/>
          </a:xfrm>
          <a:prstGeom prst="rect">
            <a:avLst/>
          </a:prstGeom>
          <a:solidFill>
            <a:srgbClr val="00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37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C6D687-BB0A-72FA-8742-9F5343AA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3" y="591671"/>
            <a:ext cx="3704903" cy="558529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233588"/>
                </a:solidFill>
              </a:rPr>
              <a:t>Co zapewnić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233588"/>
                </a:solidFill>
                <a:effectLst/>
                <a:uLnTx/>
                <a:uFillTx/>
                <a:ea typeface="+mn-ea"/>
                <a:cs typeface="+mn-cs"/>
              </a:rPr>
              <a:t>przy organizacji dostępnych wydarzeń? </a:t>
            </a:r>
            <a:b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529258-3C00-8C4E-0D2F-03D39216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57" y="591671"/>
            <a:ext cx="7570693" cy="5585292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dostępność architektoniczną miejsca, w którym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wydarzenie się odbywa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tłumacza PJM dla osób niesłyszących, które chciałyby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wziąć udział w wydarzeniu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pętlę indukcyjną dla osób słabosłyszących lub inne urządzenie wspomagające słyszenie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napisy dla niesłyszących w materiałach audiowizualnych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audiodeskrypcję dla osób niewidomych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dostosowany środek transportu dla osób poruszających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się na wózkach, jeśli planujemy np. wycieczkę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dostępne materiały promocyjne informujące o wydarzeniu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zaproszenie na wydarzenie w formie uwzględniającej </a:t>
            </a:r>
            <a:b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rodzaj niepełnosprawności (np. zaproszenie w języku migowym skierowane do Głuchych)</a:t>
            </a:r>
          </a:p>
          <a:p>
            <a:pPr marL="285750" indent="-285750">
              <a:lnSpc>
                <a:spcPct val="100000"/>
              </a:lnSpc>
              <a:defRPr/>
            </a:pPr>
            <a:r>
              <a:rPr lang="pl-PL" sz="1900" dirty="0">
                <a:solidFill>
                  <a:prstClr val="black"/>
                </a:solidFill>
              </a:rPr>
              <a:t>na imprezach plenerowych: t</a:t>
            </a:r>
            <a:r>
              <a:rPr lang="pl-PL" sz="19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oalety dostosowane, na utwardzonym podłożu, ławeczki z oparciami w cieniu lub z zadaszeniem dla osób starszych, przeszkolonych asystentów do pomocy osobom ze szczególnymi potrzebami </a:t>
            </a:r>
            <a:endParaRPr lang="pl-PL" sz="19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E03C143D-6C98-04C5-AB24-7008BC2B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8657" y="681037"/>
            <a:ext cx="183776" cy="184720"/>
          </a:xfrm>
          <a:prstGeom prst="ellipse">
            <a:avLst/>
          </a:prstGeom>
          <a:solidFill>
            <a:srgbClr val="C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40B20122-0733-EEEA-743D-62F3CA0F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0817" y="1300312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3953DF64-4F8B-51BE-3BCD-E382EBE1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0817" y="1919587"/>
            <a:ext cx="183776" cy="184720"/>
          </a:xfrm>
          <a:prstGeom prst="ellipse">
            <a:avLst/>
          </a:prstGeom>
          <a:solidFill>
            <a:srgbClr val="478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37E31B62-6660-DFA1-3BAE-17152145A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0817" y="2538862"/>
            <a:ext cx="183776" cy="184720"/>
          </a:xfrm>
          <a:prstGeom prst="ellipse">
            <a:avLst/>
          </a:prstGeom>
          <a:solidFill>
            <a:srgbClr val="233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63C609D2-E1C9-9806-1B38-64D3AC17B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0817" y="2892489"/>
            <a:ext cx="183776" cy="184720"/>
          </a:xfrm>
          <a:prstGeom prst="ellipse">
            <a:avLst/>
          </a:prstGeom>
          <a:solidFill>
            <a:srgbClr val="6A2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2E4888C1-FE6F-94A0-795A-BADBA3E9B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0817" y="3264651"/>
            <a:ext cx="183776" cy="184720"/>
          </a:xfrm>
          <a:prstGeom prst="ellipse">
            <a:avLst/>
          </a:prstGeom>
          <a:solidFill>
            <a:srgbClr val="F18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F4FF80A0-B877-6857-9C9F-B47C777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4475" y="3902658"/>
            <a:ext cx="183776" cy="184720"/>
          </a:xfrm>
          <a:prstGeom prst="ellipse">
            <a:avLst/>
          </a:prstGeom>
          <a:solidFill>
            <a:srgbClr val="ED6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A8BA56BD-B31B-32E3-F1DE-01ECA4670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0817" y="4274820"/>
            <a:ext cx="183776" cy="184720"/>
          </a:xfrm>
          <a:prstGeom prst="ellipse">
            <a:avLst/>
          </a:prstGeom>
          <a:solidFill>
            <a:srgbClr val="C91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D7F7ABCC-67B3-7C7E-59A1-64E68276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49" y="2729642"/>
            <a:ext cx="3849655" cy="3898644"/>
          </a:xfrm>
          <a:prstGeom prst="rect">
            <a:avLst/>
          </a:prstGeom>
        </p:spPr>
      </p:pic>
      <p:sp>
        <p:nvSpPr>
          <p:cNvPr id="12" name="Owal 11">
            <a:extLst>
              <a:ext uri="{FF2B5EF4-FFF2-40B4-BE49-F238E27FC236}">
                <a16:creationId xmlns:a16="http://schemas.microsoft.com/office/drawing/2014/main" id="{A994CE3A-3581-CA42-6C31-DDFF1237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0817" y="5133531"/>
            <a:ext cx="183776" cy="184720"/>
          </a:xfrm>
          <a:prstGeom prst="ellipse">
            <a:avLst/>
          </a:prstGeom>
          <a:solidFill>
            <a:srgbClr val="00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526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bda6e79-80a5-4395-bb01-9ce64c527b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2B61388F6E2D4EA7A3172F3BCFBF86" ma:contentTypeVersion="14" ma:contentTypeDescription="Create a new document." ma:contentTypeScope="" ma:versionID="ed22a25f7e0fb5057ac0e008d021a820">
  <xsd:schema xmlns:xsd="http://www.w3.org/2001/XMLSchema" xmlns:xs="http://www.w3.org/2001/XMLSchema" xmlns:p="http://schemas.microsoft.com/office/2006/metadata/properties" xmlns:ns3="fa5d8a4c-84a3-48db-9f51-05e8b1f41ddd" xmlns:ns4="6bda6e79-80a5-4395-bb01-9ce64c527b8e" targetNamespace="http://schemas.microsoft.com/office/2006/metadata/properties" ma:root="true" ma:fieldsID="a34579223156536b617921d8bdce7a94" ns3:_="" ns4:_="">
    <xsd:import namespace="fa5d8a4c-84a3-48db-9f51-05e8b1f41ddd"/>
    <xsd:import namespace="6bda6e79-80a5-4395-bb01-9ce64c527b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DateTake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d8a4c-84a3-48db-9f51-05e8b1f41d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a6e79-80a5-4395-bb01-9ce64c527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15DFBA-B269-4390-BAE3-2B208DBD1E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EEB4DF-AFDF-47D5-8DCB-88357A0F4792}">
  <ds:schemaRefs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6bda6e79-80a5-4395-bb01-9ce64c527b8e"/>
    <ds:schemaRef ds:uri="http://schemas.microsoft.com/office/2006/metadata/properties"/>
    <ds:schemaRef ds:uri="http://schemas.openxmlformats.org/package/2006/metadata/core-properties"/>
    <ds:schemaRef ds:uri="fa5d8a4c-84a3-48db-9f51-05e8b1f41ddd"/>
  </ds:schemaRefs>
</ds:datastoreItem>
</file>

<file path=customXml/itemProps3.xml><?xml version="1.0" encoding="utf-8"?>
<ds:datastoreItem xmlns:ds="http://schemas.openxmlformats.org/officeDocument/2006/customXml" ds:itemID="{9EA35723-7681-443C-8254-C71E70B362E4}">
  <ds:schemaRefs>
    <ds:schemaRef ds:uri="6bda6e79-80a5-4395-bb01-9ce64c527b8e"/>
    <ds:schemaRef ds:uri="fa5d8a4c-84a3-48db-9f51-05e8b1f41d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2361</Words>
  <Application>Microsoft Office PowerPoint</Application>
  <PresentationFormat>Panoramiczny</PresentationFormat>
  <Paragraphs>208</Paragraphs>
  <Slides>24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4" baseType="lpstr">
      <vt:lpstr>Alergia Condensed Black</vt:lpstr>
      <vt:lpstr>Aptos</vt:lpstr>
      <vt:lpstr>Aptos Display</vt:lpstr>
      <vt:lpstr>Arial</vt:lpstr>
      <vt:lpstr>Calibri</vt:lpstr>
      <vt:lpstr>Calibri Light</vt:lpstr>
      <vt:lpstr>Congenial Black</vt:lpstr>
      <vt:lpstr>Segoe UI Emoji</vt:lpstr>
      <vt:lpstr>Times New Roman</vt:lpstr>
      <vt:lpstr>Motyw pakietu Office</vt:lpstr>
      <vt:lpstr>Informator  Budżetu  Obywatelskiego  Mazowsza</vt:lpstr>
      <vt:lpstr>Prezentacja programu PowerPoint</vt:lpstr>
      <vt:lpstr>Co to jest Budżet Obywatelski Mazowsza?</vt:lpstr>
      <vt:lpstr>Pojęcia, które trzeba znać</vt:lpstr>
      <vt:lpstr>Pojęcia, które trzeba znać</vt:lpstr>
      <vt:lpstr>Zgłoszenie projektu  Krok 1 Znajdź pomysł na projekt</vt:lpstr>
      <vt:lpstr>Zgłoszenie projektu  Krok 2 Opisz swój  pomysł</vt:lpstr>
      <vt:lpstr>Zgłoszenie projektu  Krok 3 Stwórz kosztorys</vt:lpstr>
      <vt:lpstr>Co zapewnić przy organizacji dostępnych wydarzeń?  </vt:lpstr>
      <vt:lpstr>Zgłoszenie projektu  Krok 4 Poproś  o poparcie projektu  </vt:lpstr>
      <vt:lpstr>Zgłoszenie projektu  Krok 5 Zgłoś projekt  </vt:lpstr>
      <vt:lpstr>W jakich obszarach można składać projekty?</vt:lpstr>
      <vt:lpstr>Konsultacje – wsparcie przy pisaniu projektów</vt:lpstr>
      <vt:lpstr>Projekt złożony  i co dalej?  Weryfikacja formalna </vt:lpstr>
      <vt:lpstr>Projekt złożony  i co dalej?  Weryfikacja merytoryczna</vt:lpstr>
      <vt:lpstr>Projekt złożony  i co dalej?  Weryfikacja merytoryczna</vt:lpstr>
      <vt:lpstr>Projekt złożony  i co dalej?  Weryfikacja merytoryczna</vt:lpstr>
      <vt:lpstr>Projekt złożony  i co dalej?  Weryfikacja merytoryczna </vt:lpstr>
      <vt:lpstr>Wyniki oceny</vt:lpstr>
      <vt:lpstr>Promocja projektu  i głosowanie</vt:lpstr>
      <vt:lpstr>Jak głosować  na projekty? </vt:lpstr>
      <vt:lpstr>Jak głosować  na projekty?</vt:lpstr>
      <vt:lpstr>Wyniki głosowania i wybór projektów  do realizacji</vt:lpstr>
      <vt:lpstr>Powodzenia  w składaniu projektów  i głosowaniu </vt:lpstr>
    </vt:vector>
  </TitlesOfParts>
  <Company>Urząd Marszałkowski Województwa Mazowieckiego w Warszawie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Informator Budżetu Obywatelskiego Mazowsza</dc:title>
  <dc:creator>Magdalena Marczakiewicz;kornelia.burzycka@mazovia.pl</dc:creator>
  <cp:keywords>BOM, Budżet Obywatelski Mazowsza, projekty, zgłaszanie, ocena, głosowanie, Marszałek Województwa Mazowieckiego</cp:keywords>
  <cp:lastModifiedBy>Kędzierska Klaudia</cp:lastModifiedBy>
  <cp:revision>114</cp:revision>
  <cp:lastPrinted>2022-11-09T12:55:13Z</cp:lastPrinted>
  <dcterms:created xsi:type="dcterms:W3CDTF">2022-10-30T13:44:16Z</dcterms:created>
  <dcterms:modified xsi:type="dcterms:W3CDTF">2025-02-04T09:58:01Z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0x010100A02B61388F6E2D4EA7A3172F3BCFBF86</vt:lpwstr>
  </property>
</Properties>
</file>